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358" r:id="rId3"/>
    <p:sldId id="386" r:id="rId4"/>
    <p:sldId id="387" r:id="rId5"/>
    <p:sldId id="389" r:id="rId6"/>
    <p:sldId id="390" r:id="rId7"/>
    <p:sldId id="391" r:id="rId8"/>
    <p:sldId id="392" r:id="rId9"/>
    <p:sldId id="393" r:id="rId10"/>
    <p:sldId id="394" r:id="rId11"/>
    <p:sldId id="395" r:id="rId12"/>
    <p:sldId id="396" r:id="rId13"/>
    <p:sldId id="398" r:id="rId14"/>
    <p:sldId id="399" r:id="rId15"/>
    <p:sldId id="400" r:id="rId16"/>
    <p:sldId id="401" r:id="rId17"/>
    <p:sldId id="402" r:id="rId18"/>
    <p:sldId id="403" r:id="rId19"/>
    <p:sldId id="404" r:id="rId20"/>
    <p:sldId id="405" r:id="rId21"/>
    <p:sldId id="406" r:id="rId22"/>
    <p:sldId id="407" r:id="rId23"/>
    <p:sldId id="408" r:id="rId24"/>
    <p:sldId id="409" r:id="rId25"/>
    <p:sldId id="410" r:id="rId26"/>
    <p:sldId id="397" r:id="rId27"/>
    <p:sldId id="364" r:id="rId28"/>
    <p:sldId id="37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27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EEC10-B7B4-418F-9BDF-94F4B34FE9FF}" type="datetimeFigureOut">
              <a:rPr lang="en-US" smtClean="0"/>
              <a:t>9/11/2016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E0D71-0A2F-447D-A5D1-4F207E7A23B4}" type="slidenum">
              <a:rPr lang="en-US" smtClean="0"/>
              <a:t>‹#›</a:t>
            </a:fld>
            <a:endParaRPr lang="en-US"/>
          </a:p>
        </p:txBody>
      </p:sp>
    </p:spTree>
    <p:extLst>
      <p:ext uri="{BB962C8B-B14F-4D97-AF65-F5344CB8AC3E}">
        <p14:creationId xmlns:p14="http://schemas.microsoft.com/office/powerpoint/2010/main" val="2112192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What is Big Data?</a:t>
            </a:r>
            <a:r>
              <a:rPr lang="en-US" sz="1200" kern="1200" dirty="0" smtClean="0">
                <a:solidFill>
                  <a:schemeClr val="tx1"/>
                </a:solidFill>
                <a:effectLst/>
                <a:latin typeface="+mn-lt"/>
                <a:ea typeface="+mn-ea"/>
                <a:cs typeface="+mn-cs"/>
              </a:rPr>
              <a:t> Big data is very different from traditional (small) data due to the exotic challenges it presents and because of its potential to revolutionize our understanding of the world around us. There are </a:t>
            </a:r>
            <a:r>
              <a:rPr lang="en-US" sz="1200" b="1" kern="1200" dirty="0" smtClean="0">
                <a:solidFill>
                  <a:schemeClr val="tx1"/>
                </a:solidFill>
                <a:effectLst/>
                <a:latin typeface="+mn-lt"/>
                <a:ea typeface="+mn-ea"/>
                <a:cs typeface="+mn-cs"/>
              </a:rPr>
              <a:t>6 characteristics that make Big Data unique</a:t>
            </a:r>
            <a:r>
              <a:rPr lang="en-US" sz="1200" kern="1200" dirty="0" smtClean="0">
                <a:solidFill>
                  <a:schemeClr val="tx1"/>
                </a:solidFill>
                <a:effectLst/>
                <a:latin typeface="+mn-lt"/>
                <a:ea typeface="+mn-ea"/>
                <a:cs typeface="+mn-cs"/>
              </a:rPr>
              <a:t>. These 6-dimensions (6Ds) of Big Data are defined by its unique attributes: </a:t>
            </a:r>
            <a:r>
              <a:rPr lang="en-US" sz="1200" b="1" kern="1200" dirty="0" smtClean="0">
                <a:solidFill>
                  <a:schemeClr val="tx1"/>
                </a:solidFill>
                <a:effectLst/>
                <a:latin typeface="+mn-lt"/>
                <a:ea typeface="+mn-ea"/>
                <a:cs typeface="+mn-cs"/>
              </a:rPr>
              <a:t>(1) Size </a:t>
            </a:r>
            <a:r>
              <a:rPr lang="en-US" sz="1200" kern="1200" dirty="0" smtClean="0">
                <a:solidFill>
                  <a:schemeClr val="tx1"/>
                </a:solidFill>
                <a:effectLst/>
                <a:latin typeface="+mn-lt"/>
                <a:ea typeface="+mn-ea"/>
                <a:cs typeface="+mn-cs"/>
              </a:rPr>
              <a:t>– the volume of data exceeds standard storage, memory and computational capabilities, </a:t>
            </a:r>
            <a:r>
              <a:rPr lang="en-US" sz="1200" b="1" kern="1200" dirty="0" smtClean="0">
                <a:solidFill>
                  <a:schemeClr val="tx1"/>
                </a:solidFill>
                <a:effectLst/>
                <a:latin typeface="+mn-lt"/>
                <a:ea typeface="+mn-ea"/>
                <a:cs typeface="+mn-cs"/>
              </a:rPr>
              <a:t>(2) </a:t>
            </a:r>
            <a:r>
              <a:rPr lang="en-US" sz="1200" b="1" kern="1200" dirty="0" err="1" smtClean="0">
                <a:solidFill>
                  <a:schemeClr val="tx1"/>
                </a:solidFill>
                <a:effectLst/>
                <a:latin typeface="+mn-lt"/>
                <a:ea typeface="+mn-ea"/>
                <a:cs typeface="+mn-cs"/>
              </a:rPr>
              <a:t>Incongruency</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samples, cases and observations in the data may be highly non-homologous, which requires special treatment during the data analytics phase, </a:t>
            </a:r>
            <a:r>
              <a:rPr lang="en-US" sz="1200" b="1" kern="1200" dirty="0" smtClean="0">
                <a:solidFill>
                  <a:schemeClr val="tx1"/>
                </a:solidFill>
                <a:effectLst/>
                <a:latin typeface="+mn-lt"/>
                <a:ea typeface="+mn-ea"/>
                <a:cs typeface="+mn-cs"/>
              </a:rPr>
              <a:t>(3) Incompleteness </a:t>
            </a:r>
            <a:r>
              <a:rPr lang="en-US" sz="1200" kern="1200" dirty="0" smtClean="0">
                <a:solidFill>
                  <a:schemeClr val="tx1"/>
                </a:solidFill>
                <a:effectLst/>
                <a:latin typeface="+mn-lt"/>
                <a:ea typeface="+mn-ea"/>
                <a:cs typeface="+mn-cs"/>
              </a:rPr>
              <a:t>– Big Data may be sparse with (random and non-random causes of) missing values due to the </a:t>
            </a:r>
            <a:r>
              <a:rPr lang="en-US" sz="1200" i="1" kern="1200" dirty="0" err="1" smtClean="0">
                <a:solidFill>
                  <a:schemeClr val="tx1"/>
                </a:solidFill>
                <a:effectLst/>
                <a:latin typeface="+mn-lt"/>
                <a:ea typeface="+mn-ea"/>
                <a:cs typeface="+mn-cs"/>
              </a:rPr>
              <a:t>en</a:t>
            </a:r>
            <a:r>
              <a:rPr lang="en-US" sz="1200" i="1" kern="1200" dirty="0" smtClean="0">
                <a:solidFill>
                  <a:schemeClr val="tx1"/>
                </a:solidFill>
                <a:effectLst/>
                <a:latin typeface="+mn-lt"/>
                <a:ea typeface="+mn-ea"/>
                <a:cs typeface="+mn-cs"/>
              </a:rPr>
              <a:t> masse</a:t>
            </a:r>
            <a:r>
              <a:rPr lang="en-US" sz="1200" kern="1200" dirty="0" smtClean="0">
                <a:solidFill>
                  <a:schemeClr val="tx1"/>
                </a:solidFill>
                <a:effectLst/>
                <a:latin typeface="+mn-lt"/>
                <a:ea typeface="+mn-ea"/>
                <a:cs typeface="+mn-cs"/>
              </a:rPr>
              <a:t> nature of generation and collection of data elements, </a:t>
            </a:r>
            <a:r>
              <a:rPr lang="en-US" sz="1200" b="1" kern="1200" dirty="0" smtClean="0">
                <a:solidFill>
                  <a:schemeClr val="tx1"/>
                </a:solidFill>
                <a:effectLst/>
                <a:latin typeface="+mn-lt"/>
                <a:ea typeface="+mn-ea"/>
                <a:cs typeface="+mn-cs"/>
              </a:rPr>
              <a:t>(4) Complexity </a:t>
            </a:r>
            <a:r>
              <a:rPr lang="en-US" sz="1200" kern="1200" dirty="0" smtClean="0">
                <a:solidFill>
                  <a:schemeClr val="tx1"/>
                </a:solidFill>
                <a:effectLst/>
                <a:latin typeface="+mn-lt"/>
                <a:ea typeface="+mn-ea"/>
                <a:cs typeface="+mn-cs"/>
              </a:rPr>
              <a:t>– as the dimension of the data increases distance metrics between observations become degenerate (curse of dimensionality) leading to considerable computational and interpretation challenges,     </a:t>
            </a:r>
            <a:r>
              <a:rPr lang="en-US" sz="1200" b="1" kern="1200" dirty="0" smtClean="0">
                <a:solidFill>
                  <a:schemeClr val="tx1"/>
                </a:solidFill>
                <a:effectLst/>
                <a:latin typeface="+mn-lt"/>
                <a:ea typeface="+mn-ea"/>
                <a:cs typeface="+mn-cs"/>
              </a:rPr>
              <a:t>(5) Multi-scale </a:t>
            </a:r>
            <a:r>
              <a:rPr lang="en-US" sz="1200" kern="1200" dirty="0" smtClean="0">
                <a:solidFill>
                  <a:schemeClr val="tx1"/>
                </a:solidFill>
                <a:effectLst/>
                <a:latin typeface="+mn-lt"/>
                <a:ea typeface="+mn-ea"/>
                <a:cs typeface="+mn-cs"/>
              </a:rPr>
              <a:t>– Big Data frequently includes observations from micro to </a:t>
            </a:r>
            <a:r>
              <a:rPr lang="en-US" sz="1200" kern="1200" dirty="0" err="1" smtClean="0">
                <a:solidFill>
                  <a:schemeClr val="tx1"/>
                </a:solidFill>
                <a:effectLst/>
                <a:latin typeface="+mn-lt"/>
                <a:ea typeface="+mn-ea"/>
                <a:cs typeface="+mn-cs"/>
              </a:rPr>
              <a:t>meso</a:t>
            </a:r>
            <a:r>
              <a:rPr lang="en-US" sz="1200" kern="1200" dirty="0" smtClean="0">
                <a:solidFill>
                  <a:schemeClr val="tx1"/>
                </a:solidFill>
                <a:effectLst/>
                <a:latin typeface="+mn-lt"/>
                <a:ea typeface="+mn-ea"/>
                <a:cs typeface="+mn-cs"/>
              </a:rPr>
              <a:t> to macro levels, across time, space and frequency spectra, and (</a:t>
            </a:r>
            <a:r>
              <a:rPr lang="en-US" sz="1200" b="1" kern="1200" dirty="0" smtClean="0">
                <a:solidFill>
                  <a:schemeClr val="tx1"/>
                </a:solidFill>
                <a:effectLst/>
                <a:latin typeface="+mn-lt"/>
                <a:ea typeface="+mn-ea"/>
                <a:cs typeface="+mn-cs"/>
              </a:rPr>
              <a:t>6) Multi-source </a:t>
            </a:r>
            <a:r>
              <a:rPr lang="en-US" sz="1200" kern="1200" dirty="0" smtClean="0">
                <a:solidFill>
                  <a:schemeClr val="tx1"/>
                </a:solidFill>
                <a:effectLst/>
                <a:latin typeface="+mn-lt"/>
                <a:ea typeface="+mn-ea"/>
                <a:cs typeface="+mn-cs"/>
              </a:rPr>
              <a:t>– numerous digital, analogous and mixed data is produced by devices and instruments demand integration (fusion) of relevant data within and beyond the scope of any specific research study. These 6Ds allow us to begin the processes of model, algorithm and tool development necessary to cope with the specific challenges that make “standard scientific methods” impractical for Big Data. Big Data science is team-based and highly trans-disciplinary. It requires diverse, broad, and complementary expertise, specialized training, continuous development efforts, high-throughput analytics, and powerful techniques for data interrogation. The scope of Big Data challenges are illustrated by the problem of analyzing observational data of 1,000’s Parkinson’s disease patients based on 10,000’s signature biomarkers derived from multi-source imaging, genetics, clinical, physiologic, </a:t>
            </a:r>
            <a:r>
              <a:rPr lang="en-US" sz="1200" kern="1200" dirty="0" err="1" smtClean="0">
                <a:solidFill>
                  <a:schemeClr val="tx1"/>
                </a:solidFill>
                <a:effectLst/>
                <a:latin typeface="+mn-lt"/>
                <a:ea typeface="+mn-ea"/>
                <a:cs typeface="+mn-cs"/>
              </a:rPr>
              <a:t>phenomics</a:t>
            </a:r>
            <a:r>
              <a:rPr lang="en-US" sz="1200" kern="1200" dirty="0" smtClean="0">
                <a:solidFill>
                  <a:schemeClr val="tx1"/>
                </a:solidFill>
                <a:effectLst/>
                <a:latin typeface="+mn-lt"/>
                <a:ea typeface="+mn-ea"/>
                <a:cs typeface="+mn-cs"/>
              </a:rPr>
              <a:t> and demographic data elements. Similar data-driven exploratory and confirmatory analytic examples can be demonstrated in other disciplines.  Software developments, student training, service platforms and methodological advances associated with the Big Data Discovery Science all present existing opportunities for learners, educators, researchers, practitioners and policy makers</a:t>
            </a:r>
          </a:p>
          <a:p>
            <a:endParaRPr lang="en-US" sz="1200" kern="1200" dirty="0" smtClean="0">
              <a:solidFill>
                <a:schemeClr val="tx1"/>
              </a:solidFill>
              <a:effectLst/>
              <a:latin typeface="+mn-lt"/>
              <a:ea typeface="+mn-ea"/>
              <a:cs typeface="+mn-cs"/>
            </a:endParaRPr>
          </a:p>
          <a:p>
            <a:r>
              <a:rPr lang="en-US" dirty="0" smtClean="0"/>
              <a:t>http://www.onlinecharttool.com/graph?selected_graph=radar</a:t>
            </a:r>
          </a:p>
          <a:p>
            <a:endParaRPr lang="en-US" dirty="0"/>
          </a:p>
        </p:txBody>
      </p:sp>
      <p:sp>
        <p:nvSpPr>
          <p:cNvPr id="4" name="Slide Number Placeholder 3"/>
          <p:cNvSpPr>
            <a:spLocks noGrp="1"/>
          </p:cNvSpPr>
          <p:nvPr>
            <p:ph type="sldNum" sz="quarter" idx="10"/>
          </p:nvPr>
        </p:nvSpPr>
        <p:spPr/>
        <p:txBody>
          <a:bodyPr/>
          <a:lstStyle/>
          <a:p>
            <a:fld id="{10A82DDC-4E89-433E-8809-5C11A4C0EB0E}" type="slidenum">
              <a:rPr lang="en-US" smtClean="0"/>
              <a:t>3</a:t>
            </a:fld>
            <a:endParaRPr lang="en-US"/>
          </a:p>
        </p:txBody>
      </p:sp>
    </p:spTree>
    <p:extLst>
      <p:ext uri="{BB962C8B-B14F-4D97-AF65-F5344CB8AC3E}">
        <p14:creationId xmlns:p14="http://schemas.microsoft.com/office/powerpoint/2010/main" val="289390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14</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692285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15</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1" kern="1200" dirty="0" smtClean="0">
                <a:solidFill>
                  <a:schemeClr val="tx1"/>
                </a:solidFill>
                <a:effectLst/>
                <a:latin typeface="+mn-lt"/>
                <a:ea typeface="+mn-ea"/>
                <a:cs typeface="+mn-cs"/>
              </a:rPr>
              <a:t>Restricted </a:t>
            </a:r>
            <a:r>
              <a:rPr lang="en-US" sz="1200" b="1" kern="1200" dirty="0" err="1" smtClean="0">
                <a:solidFill>
                  <a:schemeClr val="tx1"/>
                </a:solidFill>
                <a:effectLst/>
                <a:latin typeface="+mn-lt"/>
                <a:ea typeface="+mn-ea"/>
                <a:cs typeface="+mn-cs"/>
              </a:rPr>
              <a:t>Isometry</a:t>
            </a:r>
            <a:r>
              <a:rPr lang="en-US" sz="1200" b="1" kern="1200" dirty="0" smtClean="0">
                <a:solidFill>
                  <a:schemeClr val="tx1"/>
                </a:solidFill>
                <a:effectLst/>
                <a:latin typeface="+mn-lt"/>
                <a:ea typeface="+mn-ea"/>
                <a:cs typeface="+mn-cs"/>
              </a:rPr>
              <a:t> Property </a:t>
            </a:r>
            <a:r>
              <a:rPr lang="en-US" sz="1200"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RIP</a:t>
            </a:r>
            <a:r>
              <a:rPr lang="en-US" sz="1200" kern="1200" dirty="0" smtClean="0">
                <a:solidFill>
                  <a:schemeClr val="tx1"/>
                </a:solidFill>
                <a:effectLst/>
                <a:latin typeface="+mn-lt"/>
                <a:ea typeface="+mn-ea"/>
                <a:cs typeface="+mn-cs"/>
              </a:rPr>
              <a:t>) </a:t>
            </a:r>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847690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16</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021941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17</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208641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18</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551105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19</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4149392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20</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50621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21</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300308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22</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2895500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23</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4166382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Neurodegenerative diseases provide an excellent example of a driving Big Data Analytic biomedical Challenge</a:t>
            </a:r>
            <a:endParaRPr lang="en-US" b="1" dirty="0"/>
          </a:p>
        </p:txBody>
      </p:sp>
      <p:sp>
        <p:nvSpPr>
          <p:cNvPr id="4" name="Slide Number Placeholder 3"/>
          <p:cNvSpPr>
            <a:spLocks noGrp="1"/>
          </p:cNvSpPr>
          <p:nvPr>
            <p:ph type="sldNum" sz="quarter" idx="10"/>
          </p:nvPr>
        </p:nvSpPr>
        <p:spPr/>
        <p:txBody>
          <a:bodyPr/>
          <a:lstStyle/>
          <a:p>
            <a:fld id="{4AE53017-CCEB-43CD-8E34-63EF6DA23899}" type="slidenum">
              <a:rPr lang="en-US" smtClean="0"/>
              <a:t>4</a:t>
            </a:fld>
            <a:endParaRPr lang="en-US"/>
          </a:p>
        </p:txBody>
      </p:sp>
    </p:spTree>
    <p:extLst>
      <p:ext uri="{BB962C8B-B14F-4D97-AF65-F5344CB8AC3E}">
        <p14:creationId xmlns:p14="http://schemas.microsoft.com/office/powerpoint/2010/main" val="3385125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24</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004311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25</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4063790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26</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989178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Data has intrinsically multi-dimensional characteristics …</a:t>
            </a:r>
          </a:p>
          <a:p>
            <a:endParaRPr lang="en-US" dirty="0"/>
          </a:p>
        </p:txBody>
      </p:sp>
      <p:sp>
        <p:nvSpPr>
          <p:cNvPr id="4" name="Slide Number Placeholder 3"/>
          <p:cNvSpPr>
            <a:spLocks noGrp="1"/>
          </p:cNvSpPr>
          <p:nvPr>
            <p:ph type="sldNum" sz="quarter" idx="10"/>
          </p:nvPr>
        </p:nvSpPr>
        <p:spPr/>
        <p:txBody>
          <a:bodyPr/>
          <a:lstStyle/>
          <a:p>
            <a:fld id="{10A82DDC-4E89-433E-8809-5C11A4C0EB0E}" type="slidenum">
              <a:rPr lang="en-US" smtClean="0"/>
              <a:t>5</a:t>
            </a:fld>
            <a:endParaRPr lang="en-US"/>
          </a:p>
        </p:txBody>
      </p:sp>
    </p:spTree>
    <p:extLst>
      <p:ext uri="{BB962C8B-B14F-4D97-AF65-F5344CB8AC3E}">
        <p14:creationId xmlns:p14="http://schemas.microsoft.com/office/powerpoint/2010/main" val="599609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Imputation: </a:t>
                </a:r>
                <a:r>
                  <a:rPr lang="en-US" sz="1200" b="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our experiments, we used the R-packages MICE (MI</a:t>
                </a:r>
                <a:r>
                  <a:rPr lang="en-US" sz="1200" kern="1200" baseline="0" dirty="0" smtClean="0">
                    <a:solidFill>
                      <a:schemeClr val="tx1"/>
                    </a:solidFill>
                    <a:effectLst/>
                    <a:latin typeface="+mn-lt"/>
                    <a:ea typeface="+mn-ea"/>
                    <a:cs typeface="+mn-cs"/>
                  </a:rPr>
                  <a:t> via chained equations)</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and </a:t>
                </a:r>
                <a:r>
                  <a:rPr lang="en-US" sz="1200" kern="1200" dirty="0" smtClean="0">
                    <a:solidFill>
                      <a:schemeClr val="tx1"/>
                    </a:solidFill>
                    <a:effectLst/>
                    <a:latin typeface="+mn-lt"/>
                    <a:ea typeface="+mn-ea"/>
                    <a:cs typeface="+mn-cs"/>
                  </a:rPr>
                  <a:t>MI </a:t>
                </a:r>
                <a:r>
                  <a:rPr lang="en-US" sz="1200" kern="1200" dirty="0">
                    <a:solidFill>
                      <a:schemeClr val="tx1"/>
                    </a:solidFill>
                    <a:effectLst/>
                    <a:latin typeface="+mn-lt"/>
                    <a:ea typeface="+mn-ea"/>
                    <a:cs typeface="+mn-cs"/>
                  </a:rPr>
                  <a:t>to perform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𝑚</m:t>
                    </m:r>
                    <m:r>
                      <a:rPr lang="en-US" sz="1200" i="1" kern="1200">
                        <a:solidFill>
                          <a:schemeClr val="tx1"/>
                        </a:solidFill>
                        <a:effectLst/>
                        <a:latin typeface="Cambria Math" panose="02040503050406030204" pitchFamily="18" charset="0"/>
                        <a:ea typeface="+mn-ea"/>
                        <a:cs typeface="+mn-cs"/>
                      </a:rPr>
                      <m:t>=5</m:t>
                    </m:r>
                  </m:oMath>
                </a14:m>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chained imputations.</a:t>
                </a:r>
                <a:endParaRPr lang="en-US" sz="1200" b="1"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Imbalanced Sample-Sizes</a:t>
                </a:r>
                <a:r>
                  <a:rPr lang="en-US" sz="1200" kern="1200" dirty="0" smtClean="0">
                    <a:solidFill>
                      <a:schemeClr val="tx1"/>
                    </a:solidFill>
                    <a:effectLst/>
                    <a:latin typeface="+mn-lt"/>
                    <a:ea typeface="+mn-ea"/>
                    <a:cs typeface="+mn-cs"/>
                  </a:rPr>
                  <a:t>: The R package SMOTE (Synthetic Minority Over-sampling </a:t>
                </a:r>
                <a:r>
                  <a:rPr lang="en-US" sz="1200" kern="1200" dirty="0" err="1" smtClean="0">
                    <a:solidFill>
                      <a:schemeClr val="tx1"/>
                    </a:solidFill>
                    <a:effectLst/>
                    <a:latin typeface="+mn-lt"/>
                    <a:ea typeface="+mn-ea"/>
                    <a:cs typeface="+mn-cs"/>
                  </a:rPr>
                  <a:t>TEchnique</a:t>
                </a:r>
                <a:r>
                  <a:rPr lang="en-US" sz="1200" kern="1200" dirty="0" smtClean="0">
                    <a:solidFill>
                      <a:schemeClr val="tx1"/>
                    </a:solidFill>
                    <a:effectLst/>
                    <a:latin typeface="+mn-lt"/>
                    <a:ea typeface="+mn-ea"/>
                    <a:cs typeface="+mn-cs"/>
                  </a:rPr>
                  <a:t>) facilitated</a:t>
                </a:r>
                <a:r>
                  <a:rPr lang="en-US" sz="1200" kern="1200" baseline="0" dirty="0" smtClean="0">
                    <a:solidFill>
                      <a:schemeClr val="tx1"/>
                    </a:solidFill>
                    <a:effectLst/>
                    <a:latin typeface="+mn-lt"/>
                    <a:ea typeface="+mn-ea"/>
                    <a:cs typeface="+mn-cs"/>
                  </a:rPr>
                  <a:t> the group rebalancing of the native </a:t>
                </a:r>
                <a:r>
                  <a:rPr lang="en-US" sz="1200" kern="1200" dirty="0" smtClean="0">
                    <a:solidFill>
                      <a:schemeClr val="tx1"/>
                    </a:solidFill>
                    <a:effectLst/>
                    <a:latin typeface="+mn-lt"/>
                    <a:ea typeface="+mn-ea"/>
                    <a:cs typeface="+mn-cs"/>
                  </a:rPr>
                  <a:t>imbalanced cohorts by creating synthetic instances of the under sampled class (e.g., controls).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Stratification</a:t>
                </a:r>
                <a:r>
                  <a:rPr lang="en-US" sz="1200" kern="1200" dirty="0" smtClean="0">
                    <a:solidFill>
                      <a:schemeClr val="tx1"/>
                    </a:solidFill>
                    <a:effectLst/>
                    <a:latin typeface="+mn-lt"/>
                    <a:ea typeface="+mn-ea"/>
                    <a:cs typeface="+mn-cs"/>
                  </a:rPr>
                  <a:t>: Most of our cohort comparisons were done on stratified data – by cohort-definition (HC vs PDs, or HC vs. Patients (PDs + SWEDDs)) and by cohort-size (raw unbalanced comparisons, or comparisons of SMOTE-rebalanced group sizes).</a:t>
                </a:r>
              </a:p>
              <a:p>
                <a:endParaRPr lang="en-US" dirty="0"/>
              </a:p>
            </p:txBody>
          </p:sp>
        </mc:Choice>
        <mc:Fallback xmlns="">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Imputation: </a:t>
                </a:r>
                <a:r>
                  <a:rPr lang="en-US" sz="1200" b="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our experiments, we used the R-packages MICE (MI</a:t>
                </a:r>
                <a:r>
                  <a:rPr lang="en-US" sz="1200" kern="1200" baseline="0" dirty="0" smtClean="0">
                    <a:solidFill>
                      <a:schemeClr val="tx1"/>
                    </a:solidFill>
                    <a:effectLst/>
                    <a:latin typeface="+mn-lt"/>
                    <a:ea typeface="+mn-ea"/>
                    <a:cs typeface="+mn-cs"/>
                  </a:rPr>
                  <a:t> via chained equations)</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and </a:t>
                </a:r>
                <a:r>
                  <a:rPr lang="en-US" sz="1200" kern="1200" dirty="0" smtClean="0">
                    <a:solidFill>
                      <a:schemeClr val="tx1"/>
                    </a:solidFill>
                    <a:effectLst/>
                    <a:latin typeface="+mn-lt"/>
                    <a:ea typeface="+mn-ea"/>
                    <a:cs typeface="+mn-cs"/>
                  </a:rPr>
                  <a:t>MI </a:t>
                </a:r>
                <a:r>
                  <a:rPr lang="en-US" sz="1200" kern="1200" dirty="0">
                    <a:solidFill>
                      <a:schemeClr val="tx1"/>
                    </a:solidFill>
                    <a:effectLst/>
                    <a:latin typeface="+mn-lt"/>
                    <a:ea typeface="+mn-ea"/>
                    <a:cs typeface="+mn-cs"/>
                  </a:rPr>
                  <a:t>to perform </a:t>
                </a:r>
                <a:r>
                  <a:rPr lang="en-US" sz="1200" i="0" kern="1200">
                    <a:solidFill>
                      <a:schemeClr val="tx1"/>
                    </a:solidFill>
                    <a:effectLst/>
                    <a:latin typeface="+mn-lt"/>
                    <a:ea typeface="+mn-ea"/>
                    <a:cs typeface="+mn-cs"/>
                  </a:rPr>
                  <a:t>𝑚=5</a:t>
                </a:r>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chained imputations.</a:t>
                </a:r>
                <a:endParaRPr lang="en-US" sz="1200" b="1"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Imbalanced Sample-Sizes</a:t>
                </a:r>
                <a:r>
                  <a:rPr lang="en-US" sz="1200" kern="1200" dirty="0" smtClean="0">
                    <a:solidFill>
                      <a:schemeClr val="tx1"/>
                    </a:solidFill>
                    <a:effectLst/>
                    <a:latin typeface="+mn-lt"/>
                    <a:ea typeface="+mn-ea"/>
                    <a:cs typeface="+mn-cs"/>
                  </a:rPr>
                  <a:t>: The R package SMOTE (Synthetic Minority Over-sampling </a:t>
                </a:r>
                <a:r>
                  <a:rPr lang="en-US" sz="1200" kern="1200" dirty="0" err="1" smtClean="0">
                    <a:solidFill>
                      <a:schemeClr val="tx1"/>
                    </a:solidFill>
                    <a:effectLst/>
                    <a:latin typeface="+mn-lt"/>
                    <a:ea typeface="+mn-ea"/>
                    <a:cs typeface="+mn-cs"/>
                  </a:rPr>
                  <a:t>TEchnique</a:t>
                </a:r>
                <a:r>
                  <a:rPr lang="en-US" sz="1200" kern="1200" dirty="0" smtClean="0">
                    <a:solidFill>
                      <a:schemeClr val="tx1"/>
                    </a:solidFill>
                    <a:effectLst/>
                    <a:latin typeface="+mn-lt"/>
                    <a:ea typeface="+mn-ea"/>
                    <a:cs typeface="+mn-cs"/>
                  </a:rPr>
                  <a:t>) facilitated</a:t>
                </a:r>
                <a:r>
                  <a:rPr lang="en-US" sz="1200" kern="1200" baseline="0" dirty="0" smtClean="0">
                    <a:solidFill>
                      <a:schemeClr val="tx1"/>
                    </a:solidFill>
                    <a:effectLst/>
                    <a:latin typeface="+mn-lt"/>
                    <a:ea typeface="+mn-ea"/>
                    <a:cs typeface="+mn-cs"/>
                  </a:rPr>
                  <a:t> the group rebalancing of the native </a:t>
                </a:r>
                <a:r>
                  <a:rPr lang="en-US" sz="1200" kern="1200" dirty="0" smtClean="0">
                    <a:solidFill>
                      <a:schemeClr val="tx1"/>
                    </a:solidFill>
                    <a:effectLst/>
                    <a:latin typeface="+mn-lt"/>
                    <a:ea typeface="+mn-ea"/>
                    <a:cs typeface="+mn-cs"/>
                  </a:rPr>
                  <a:t>imbalanced cohorts by creating synthetic instances of the under sampled class (e.g., controls).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smtClean="0">
                    <a:solidFill>
                      <a:schemeClr val="tx1"/>
                    </a:solidFill>
                    <a:effectLst/>
                    <a:latin typeface="+mn-lt"/>
                    <a:ea typeface="+mn-ea"/>
                    <a:cs typeface="+mn-cs"/>
                  </a:rPr>
                  <a:t>Stratification</a:t>
                </a:r>
                <a:r>
                  <a:rPr lang="en-US" sz="1200" kern="1200" dirty="0" smtClean="0">
                    <a:solidFill>
                      <a:schemeClr val="tx1"/>
                    </a:solidFill>
                    <a:effectLst/>
                    <a:latin typeface="+mn-lt"/>
                    <a:ea typeface="+mn-ea"/>
                    <a:cs typeface="+mn-cs"/>
                  </a:rPr>
                  <a:t>: Most of our cohort comparisons were done on stratified data – by cohort-definition (HC vs PDs, or HC vs. Patients (PDs + SWEDDs)) and by cohort-size (raw unbalanced comparisons, or comparisons of SMOTE-rebalanced group sizes).</a:t>
                </a:r>
              </a:p>
              <a:p>
                <a:endParaRPr lang="en-US" dirty="0"/>
              </a:p>
            </p:txBody>
          </p:sp>
        </mc:Fallback>
      </mc:AlternateContent>
      <p:sp>
        <p:nvSpPr>
          <p:cNvPr id="4" name="Slide Number Placeholder 3"/>
          <p:cNvSpPr>
            <a:spLocks noGrp="1"/>
          </p:cNvSpPr>
          <p:nvPr>
            <p:ph type="sldNum" sz="quarter" idx="10"/>
          </p:nvPr>
        </p:nvSpPr>
        <p:spPr/>
        <p:txBody>
          <a:bodyPr/>
          <a:lstStyle/>
          <a:p>
            <a:fld id="{4AE53017-CCEB-43CD-8E34-63EF6DA23899}" type="slidenum">
              <a:rPr lang="en-US" smtClean="0"/>
              <a:t>6</a:t>
            </a:fld>
            <a:endParaRPr lang="en-US"/>
          </a:p>
        </p:txBody>
      </p:sp>
    </p:spTree>
    <p:extLst>
      <p:ext uri="{BB962C8B-B14F-4D97-AF65-F5344CB8AC3E}">
        <p14:creationId xmlns:p14="http://schemas.microsoft.com/office/powerpoint/2010/main" val="4175023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A82DDC-4E89-433E-8809-5C11A4C0EB0E}" type="slidenum">
              <a:rPr lang="en-US" smtClean="0"/>
              <a:t>9</a:t>
            </a:fld>
            <a:endParaRPr lang="en-US"/>
          </a:p>
        </p:txBody>
      </p:sp>
    </p:spTree>
    <p:extLst>
      <p:ext uri="{BB962C8B-B14F-4D97-AF65-F5344CB8AC3E}">
        <p14:creationId xmlns:p14="http://schemas.microsoft.com/office/powerpoint/2010/main" val="625208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10</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Imaging </a:t>
            </a:r>
            <a:r>
              <a:rPr lang="en-US" dirty="0" err="1"/>
              <a:t>Pheno</a:t>
            </a:r>
            <a:r>
              <a:rPr lang="en-US" dirty="0"/>
              <a:t>/Genotype Associations:</a:t>
            </a:r>
            <a:br>
              <a:rPr lang="en-US" dirty="0"/>
            </a:br>
            <a:r>
              <a:rPr lang="en-US" dirty="0"/>
              <a:t>Data</a:t>
            </a:r>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822413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11</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itchFamily="-112" charset="0"/>
                <a:ea typeface="ＭＳ Ｐゴシック" pitchFamily="-105" charset="-128"/>
                <a:cs typeface="ＭＳ Ｐゴシック" pitchFamily="-105" charset="-128"/>
              </a:rPr>
              <a:t>Depression Center collaboration with Melvin McInnis and Anh Truong</a:t>
            </a:r>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117163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12</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644697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817" indent="-285699" eaLnBrk="0" hangingPunct="0">
              <a:defRPr>
                <a:solidFill>
                  <a:schemeClr val="tx1"/>
                </a:solidFill>
                <a:latin typeface="Arial" charset="0"/>
              </a:defRPr>
            </a:lvl2pPr>
            <a:lvl3pPr marL="1142796" indent="-228560" eaLnBrk="0" hangingPunct="0">
              <a:defRPr>
                <a:solidFill>
                  <a:schemeClr val="tx1"/>
                </a:solidFill>
                <a:latin typeface="Arial" charset="0"/>
              </a:defRPr>
            </a:lvl3pPr>
            <a:lvl4pPr marL="1599914" indent="-228560" eaLnBrk="0" hangingPunct="0">
              <a:defRPr>
                <a:solidFill>
                  <a:schemeClr val="tx1"/>
                </a:solidFill>
                <a:latin typeface="Arial" charset="0"/>
              </a:defRPr>
            </a:lvl4pPr>
            <a:lvl5pPr marL="2057034" indent="-228560" eaLnBrk="0" hangingPunct="0">
              <a:defRPr>
                <a:solidFill>
                  <a:schemeClr val="tx1"/>
                </a:solidFill>
                <a:latin typeface="Arial" charset="0"/>
              </a:defRPr>
            </a:lvl5pPr>
            <a:lvl6pPr marL="2514152" indent="-228560" eaLnBrk="0" fontAlgn="base" hangingPunct="0">
              <a:spcBef>
                <a:spcPct val="0"/>
              </a:spcBef>
              <a:spcAft>
                <a:spcPct val="0"/>
              </a:spcAft>
              <a:defRPr>
                <a:solidFill>
                  <a:schemeClr val="tx1"/>
                </a:solidFill>
                <a:latin typeface="Arial" charset="0"/>
              </a:defRPr>
            </a:lvl6pPr>
            <a:lvl7pPr marL="2971271" indent="-228560" eaLnBrk="0" fontAlgn="base" hangingPunct="0">
              <a:spcBef>
                <a:spcPct val="0"/>
              </a:spcBef>
              <a:spcAft>
                <a:spcPct val="0"/>
              </a:spcAft>
              <a:defRPr>
                <a:solidFill>
                  <a:schemeClr val="tx1"/>
                </a:solidFill>
                <a:latin typeface="Arial" charset="0"/>
              </a:defRPr>
            </a:lvl7pPr>
            <a:lvl8pPr marL="3428389" indent="-228560" eaLnBrk="0" fontAlgn="base" hangingPunct="0">
              <a:spcBef>
                <a:spcPct val="0"/>
              </a:spcBef>
              <a:spcAft>
                <a:spcPct val="0"/>
              </a:spcAft>
              <a:defRPr>
                <a:solidFill>
                  <a:schemeClr val="tx1"/>
                </a:solidFill>
                <a:latin typeface="Arial" charset="0"/>
              </a:defRPr>
            </a:lvl8pPr>
            <a:lvl9pPr marL="3885507" indent="-228560" eaLnBrk="0" fontAlgn="base" hangingPunct="0">
              <a:spcBef>
                <a:spcPct val="0"/>
              </a:spcBef>
              <a:spcAft>
                <a:spcPct val="0"/>
              </a:spcAft>
              <a:defRPr>
                <a:solidFill>
                  <a:schemeClr val="tx1"/>
                </a:solidFill>
                <a:latin typeface="Arial" charset="0"/>
              </a:defRPr>
            </a:lvl9pPr>
          </a:lstStyle>
          <a:p>
            <a:pPr eaLnBrk="1" hangingPunct="1"/>
            <a:fld id="{719F748E-AA79-46E5-950F-A6C53CA7676A}" type="slidenum">
              <a:rPr lang="it-IT" smtClean="0"/>
              <a:pPr eaLnBrk="1" hangingPunct="1"/>
              <a:t>13</a:t>
            </a:fld>
            <a:endParaRPr lang="it-IT" smtClean="0"/>
          </a:p>
        </p:txBody>
      </p:sp>
      <p:sp>
        <p:nvSpPr>
          <p:cNvPr id="34819" name="Rectangle 2"/>
          <p:cNvSpPr>
            <a:spLocks noGrp="1" noRot="1" noChangeAspect="1" noChangeArrowheads="1" noTextEdit="1"/>
          </p:cNvSpPr>
          <p:nvPr>
            <p:ph type="sldImg"/>
          </p:nvPr>
        </p:nvSpPr>
        <p:spPr>
          <a:xfrm>
            <a:off x="382588" y="685800"/>
            <a:ext cx="6094412" cy="34290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Arial" pitchFamily="-112" charset="0"/>
              <a:ea typeface="ＭＳ Ｐゴシック" pitchFamily="-105" charset="-128"/>
              <a:cs typeface="ＭＳ Ｐゴシック" pitchFamily="-105" charset="-128"/>
            </a:endParaRPr>
          </a:p>
        </p:txBody>
      </p:sp>
    </p:spTree>
    <p:extLst>
      <p:ext uri="{BB962C8B-B14F-4D97-AF65-F5344CB8AC3E}">
        <p14:creationId xmlns:p14="http://schemas.microsoft.com/office/powerpoint/2010/main" val="3822081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765410-4E2B-4A5B-9D6C-33B090B7428D}"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2386844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765410-4E2B-4A5B-9D6C-33B090B7428D}"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3259039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765410-4E2B-4A5B-9D6C-33B090B7428D}"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2530441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765410-4E2B-4A5B-9D6C-33B090B7428D}"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384345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765410-4E2B-4A5B-9D6C-33B090B7428D}" type="datetimeFigureOut">
              <a:rPr lang="en-US" smtClean="0"/>
              <a:t>9/11/2016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4289286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765410-4E2B-4A5B-9D6C-33B090B7428D}" type="datetimeFigureOut">
              <a:rPr lang="en-US" smtClean="0"/>
              <a:t>9/11/2016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2182610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765410-4E2B-4A5B-9D6C-33B090B7428D}" type="datetimeFigureOut">
              <a:rPr lang="en-US" smtClean="0"/>
              <a:t>9/11/2016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1407301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765410-4E2B-4A5B-9D6C-33B090B7428D}" type="datetimeFigureOut">
              <a:rPr lang="en-US" smtClean="0"/>
              <a:t>9/11/2016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3825903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765410-4E2B-4A5B-9D6C-33B090B7428D}" type="datetimeFigureOut">
              <a:rPr lang="en-US" smtClean="0"/>
              <a:t>9/11/2016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4236117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765410-4E2B-4A5B-9D6C-33B090B7428D}" type="datetimeFigureOut">
              <a:rPr lang="en-US" smtClean="0"/>
              <a:t>9/11/2016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451807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765410-4E2B-4A5B-9D6C-33B090B7428D}" type="datetimeFigureOut">
              <a:rPr lang="en-US" smtClean="0"/>
              <a:t>9/11/2016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0D53EC-E28F-4ED7-B0D3-55CBDC822230}" type="slidenum">
              <a:rPr lang="en-US" smtClean="0"/>
              <a:t>‹#›</a:t>
            </a:fld>
            <a:endParaRPr lang="en-US"/>
          </a:p>
        </p:txBody>
      </p:sp>
    </p:spTree>
    <p:extLst>
      <p:ext uri="{BB962C8B-B14F-4D97-AF65-F5344CB8AC3E}">
        <p14:creationId xmlns:p14="http://schemas.microsoft.com/office/powerpoint/2010/main" val="2741826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7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765410-4E2B-4A5B-9D6C-33B090B7428D}" type="datetimeFigureOut">
              <a:rPr lang="en-US" smtClean="0"/>
              <a:t>9/11/2016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0D53EC-E28F-4ED7-B0D3-55CBDC822230}" type="slidenum">
              <a:rPr lang="en-US" smtClean="0"/>
              <a:t>‹#›</a:t>
            </a:fld>
            <a:endParaRPr lang="en-US"/>
          </a:p>
        </p:txBody>
      </p:sp>
    </p:spTree>
    <p:extLst>
      <p:ext uri="{BB962C8B-B14F-4D97-AF65-F5344CB8AC3E}">
        <p14:creationId xmlns:p14="http://schemas.microsoft.com/office/powerpoint/2010/main" val="1284260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neurosciencenetwork.org/ACNN_Workshop_2016.html"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1.png"/><Relationship Id="rId7" Type="http://schemas.openxmlformats.org/officeDocument/2006/relationships/image" Target="../media/image8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33.png"/><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8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umich.edu/~dinov"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04" y="687081"/>
            <a:ext cx="8288806" cy="3044142"/>
          </a:xfrm>
        </p:spPr>
        <p:txBody>
          <a:bodyPr>
            <a:noAutofit/>
          </a:bodyPr>
          <a:lstStyle/>
          <a:p>
            <a:pPr algn="ctr"/>
            <a:r>
              <a:rPr lang="en-US" sz="6000" b="1" dirty="0"/>
              <a:t>Midwest Workshop on </a:t>
            </a:r>
            <a:r>
              <a:rPr lang="en-US" sz="6000" b="1" dirty="0" smtClean="0"/>
              <a:t/>
            </a:r>
            <a:br>
              <a:rPr lang="en-US" sz="6000" b="1" dirty="0" smtClean="0"/>
            </a:br>
            <a:r>
              <a:rPr lang="en-US" sz="6000" b="1" dirty="0" smtClean="0"/>
              <a:t>Big </a:t>
            </a:r>
            <a:r>
              <a:rPr lang="en-US" sz="6000" b="1" dirty="0"/>
              <a:t>Neuroscience Data, Tools, Protocols &amp; </a:t>
            </a:r>
            <a:r>
              <a:rPr lang="en-US" sz="6000" b="1" dirty="0" smtClean="0"/>
              <a:t>Services</a:t>
            </a:r>
            <a:endParaRPr lang="en-US" sz="6000" b="1" dirty="0"/>
          </a:p>
        </p:txBody>
      </p:sp>
      <p:sp>
        <p:nvSpPr>
          <p:cNvPr id="3" name="Content Placeholder 2"/>
          <p:cNvSpPr>
            <a:spLocks noGrp="1"/>
          </p:cNvSpPr>
          <p:nvPr>
            <p:ph idx="1"/>
          </p:nvPr>
        </p:nvSpPr>
        <p:spPr>
          <a:xfrm>
            <a:off x="838200" y="1825624"/>
            <a:ext cx="10515600" cy="4644623"/>
          </a:xfrm>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lgn="ctr">
              <a:buNone/>
            </a:pPr>
            <a:r>
              <a:rPr lang="en-US" b="1" dirty="0" smtClean="0"/>
              <a:t>Computational </a:t>
            </a:r>
            <a:r>
              <a:rPr lang="en-US" b="1" dirty="0"/>
              <a:t>Neuroscience Network (ACNN)</a:t>
            </a:r>
          </a:p>
          <a:p>
            <a:pPr marL="0" indent="0">
              <a:buNone/>
            </a:pPr>
            <a:endParaRPr lang="en-US" dirty="0"/>
          </a:p>
        </p:txBody>
      </p:sp>
      <p:sp>
        <p:nvSpPr>
          <p:cNvPr id="5" name="Rectangle 4"/>
          <p:cNvSpPr/>
          <p:nvPr/>
        </p:nvSpPr>
        <p:spPr>
          <a:xfrm>
            <a:off x="250784" y="6273225"/>
            <a:ext cx="11690432" cy="584775"/>
          </a:xfrm>
          <a:prstGeom prst="rect">
            <a:avLst/>
          </a:prstGeom>
        </p:spPr>
        <p:txBody>
          <a:bodyPr wrap="square">
            <a:spAutoFit/>
          </a:bodyPr>
          <a:lstStyle/>
          <a:p>
            <a:r>
              <a:rPr lang="en-US" sz="3200" dirty="0">
                <a:hlinkClick r:id="rId2"/>
              </a:rPr>
              <a:t>http://</a:t>
            </a:r>
            <a:r>
              <a:rPr lang="en-US" sz="3200" dirty="0" smtClean="0">
                <a:hlinkClick r:id="rId2"/>
              </a:rPr>
              <a:t>www.NeuroscienceNetwork.org/ACNN_Workshop_2016.html</a:t>
            </a:r>
            <a:r>
              <a:rPr lang="en-US" sz="3200" dirty="0" smtClean="0"/>
              <a:t> </a:t>
            </a:r>
            <a:endParaRPr lang="en-US" sz="32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8747" y="200919"/>
            <a:ext cx="4081399" cy="394701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540" y="4221464"/>
            <a:ext cx="10962260" cy="1635049"/>
          </a:xfrm>
          <a:prstGeom prst="rect">
            <a:avLst/>
          </a:prstGeom>
        </p:spPr>
      </p:pic>
    </p:spTree>
    <p:extLst>
      <p:ext uri="{BB962C8B-B14F-4D97-AF65-F5344CB8AC3E}">
        <p14:creationId xmlns:p14="http://schemas.microsoft.com/office/powerpoint/2010/main" val="3200807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0" y="76013"/>
            <a:ext cx="11866418"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200" dirty="0">
                <a:solidFill>
                  <a:schemeClr val="tx1"/>
                </a:solidFill>
              </a:rPr>
              <a:t>SOCR Dashboard (Exploratory Big Data Analytics): </a:t>
            </a:r>
            <a:r>
              <a:rPr lang="en-US" sz="3200" u="sng" dirty="0">
                <a:solidFill>
                  <a:schemeClr val="tx1"/>
                </a:solidFill>
              </a:rPr>
              <a:t>Data Fusion</a:t>
            </a:r>
          </a:p>
        </p:txBody>
      </p:sp>
      <p:sp>
        <p:nvSpPr>
          <p:cNvPr id="2" name="TextBox 1"/>
          <p:cNvSpPr txBox="1"/>
          <p:nvPr/>
        </p:nvSpPr>
        <p:spPr>
          <a:xfrm>
            <a:off x="424296" y="6368164"/>
            <a:ext cx="4206473" cy="369332"/>
          </a:xfrm>
          <a:prstGeom prst="rect">
            <a:avLst/>
          </a:prstGeom>
          <a:noFill/>
        </p:spPr>
        <p:txBody>
          <a:bodyPr wrap="none" rtlCol="0">
            <a:spAutoFit/>
          </a:bodyPr>
          <a:lstStyle/>
          <a:p>
            <a:r>
              <a:rPr lang="en-US" b="1" u="sng" dirty="0"/>
              <a:t>http://socr.umich.edu/HTML5/Dashboard</a:t>
            </a:r>
            <a:endParaRPr lang="en-US" dirty="0"/>
          </a:p>
        </p:txBody>
      </p:sp>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92" t="8889" r="8125" b="9444"/>
          <a:stretch/>
        </p:blipFill>
        <p:spPr bwMode="auto">
          <a:xfrm>
            <a:off x="162167" y="1336744"/>
            <a:ext cx="7585005" cy="43782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083" t="12963" r="2187" b="13889"/>
          <a:stretch/>
        </p:blipFill>
        <p:spPr bwMode="auto">
          <a:xfrm>
            <a:off x="1604036" y="1709549"/>
            <a:ext cx="7639801" cy="41509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292" t="12592" r="3229" b="6482"/>
          <a:stretch/>
        </p:blipFill>
        <p:spPr bwMode="auto">
          <a:xfrm>
            <a:off x="3067388" y="1428347"/>
            <a:ext cx="7676957" cy="469207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rotWithShape="1">
          <a:blip r:embed="rId6"/>
          <a:srcRect l="2500" t="10001" r="34063" b="3703"/>
          <a:stretch/>
        </p:blipFill>
        <p:spPr>
          <a:xfrm>
            <a:off x="6120525" y="1413165"/>
            <a:ext cx="6510351" cy="498164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96937083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par>
                          <p:cTn id="8" fill="hold">
                            <p:stCondLst>
                              <p:cond delay="3000"/>
                            </p:stCondLst>
                            <p:childTnLst>
                              <p:par>
                                <p:cTn id="9" presetID="22" presetClass="entr" presetSubtype="8" fill="hold" nodeType="afterEffect">
                                  <p:stCondLst>
                                    <p:cond delay="50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000"/>
                                        <p:tgtEl>
                                          <p:spTgt spid="8"/>
                                        </p:tgtEl>
                                      </p:cBhvr>
                                    </p:animEffect>
                                  </p:childTnLst>
                                </p:cTn>
                              </p:par>
                            </p:childTnLst>
                          </p:cTn>
                        </p:par>
                        <p:par>
                          <p:cTn id="12" fill="hold">
                            <p:stCondLst>
                              <p:cond delay="10000"/>
                            </p:stCondLst>
                            <p:childTnLst>
                              <p:par>
                                <p:cTn id="13" presetID="22" presetClass="entr" presetSubtype="8" fill="hold" nodeType="afterEffect">
                                  <p:stCondLst>
                                    <p:cond delay="50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2000"/>
                                        <p:tgtEl>
                                          <p:spTgt spid="9"/>
                                        </p:tgtEl>
                                      </p:cBhvr>
                                    </p:animEffect>
                                  </p:childTnLst>
                                </p:cTn>
                              </p:par>
                            </p:childTnLst>
                          </p:cTn>
                        </p:par>
                        <p:par>
                          <p:cTn id="16" fill="hold">
                            <p:stCondLst>
                              <p:cond delay="17000"/>
                            </p:stCondLst>
                            <p:childTnLst>
                              <p:par>
                                <p:cTn id="17" presetID="22" presetClass="entr" presetSubtype="8" fill="hold" nodeType="afterEffect">
                                  <p:stCondLst>
                                    <p:cond delay="500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197427" y="76013"/>
            <a:ext cx="11887200"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200" dirty="0">
                <a:solidFill>
                  <a:schemeClr val="tx1"/>
                </a:solidFill>
              </a:rPr>
              <a:t>SOCR Dashboard (Exploratory Big Data Analytics): </a:t>
            </a:r>
            <a:r>
              <a:rPr lang="en-US" sz="3200" u="sng" dirty="0">
                <a:solidFill>
                  <a:schemeClr val="tx1"/>
                </a:solidFill>
              </a:rPr>
              <a:t>Associations</a:t>
            </a: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t="2599" r="1907" b="48513"/>
          <a:stretch/>
        </p:blipFill>
        <p:spPr bwMode="auto">
          <a:xfrm>
            <a:off x="371061" y="1293030"/>
            <a:ext cx="5353782" cy="4756739"/>
          </a:xfrm>
          <a:prstGeom prst="round2DiagRect">
            <a:avLst>
              <a:gd name="adj1" fmla="val 16667"/>
              <a:gd name="adj2" fmla="val 0"/>
            </a:avLst>
          </a:prstGeom>
          <a:ln w="88900" cap="sq">
            <a:solidFill>
              <a:srgbClr val="00B0F0"/>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pic>
        <p:nvPicPr>
          <p:cNvPr id="7" name="Picture 6"/>
          <p:cNvPicPr/>
          <p:nvPr/>
        </p:nvPicPr>
        <p:blipFill rotWithShape="1">
          <a:blip r:embed="rId3" cstate="print">
            <a:extLst>
              <a:ext uri="{28A0092B-C50C-407E-A947-70E740481C1C}">
                <a14:useLocalDpi xmlns:a14="http://schemas.microsoft.com/office/drawing/2010/main" val="0"/>
              </a:ext>
            </a:extLst>
          </a:blip>
          <a:srcRect t="54500" r="21914"/>
          <a:stretch/>
        </p:blipFill>
        <p:spPr bwMode="auto">
          <a:xfrm>
            <a:off x="6780330" y="1351496"/>
            <a:ext cx="4460526" cy="4639806"/>
          </a:xfrm>
          <a:prstGeom prst="round2DiagRect">
            <a:avLst>
              <a:gd name="adj1" fmla="val 16667"/>
              <a:gd name="adj2" fmla="val 0"/>
            </a:avLst>
          </a:prstGeom>
          <a:ln w="88900" cap="sq">
            <a:solidFill>
              <a:srgbClr val="00B0F0"/>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2913190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par>
                          <p:cTn id="8" fill="hold">
                            <p:stCondLst>
                              <p:cond delay="3000"/>
                            </p:stCondLst>
                            <p:childTnLst>
                              <p:par>
                                <p:cTn id="9" presetID="21" presetClass="entr" presetSubtype="1" fill="hold" nodeType="afterEffect">
                                  <p:stCondLst>
                                    <p:cond delay="500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332509" y="221486"/>
            <a:ext cx="11180618"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4000" dirty="0">
                <a:solidFill>
                  <a:schemeClr val="tx1"/>
                </a:solidFill>
              </a:rPr>
              <a:t>Compressive Big Data Analytics (CBDA)</a:t>
            </a:r>
          </a:p>
        </p:txBody>
      </p:sp>
      <p:sp>
        <p:nvSpPr>
          <p:cNvPr id="15" name="Content Placeholder 1"/>
          <p:cNvSpPr txBox="1">
            <a:spLocks/>
          </p:cNvSpPr>
          <p:nvPr/>
        </p:nvSpPr>
        <p:spPr bwMode="auto">
          <a:xfrm>
            <a:off x="945573" y="1136487"/>
            <a:ext cx="10087078" cy="533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sz="2800" dirty="0"/>
              <a:t>The foundation for Compressive Big Data Analytics (CBDA) involves</a:t>
            </a:r>
          </a:p>
          <a:p>
            <a:pPr marL="800100" lvl="1" indent="-342900" algn="l">
              <a:buFont typeface="Courier New" panose="02070309020205020404" pitchFamily="49" charset="0"/>
              <a:buChar char="o"/>
            </a:pPr>
            <a:r>
              <a:rPr lang="en-US" sz="2400" dirty="0"/>
              <a:t>Iteratively generating random (sub)samples from the Big Data collection. </a:t>
            </a:r>
          </a:p>
          <a:p>
            <a:pPr marL="800100" lvl="1" indent="-342900" algn="l">
              <a:buFont typeface="Courier New" panose="02070309020205020404" pitchFamily="49" charset="0"/>
              <a:buChar char="o"/>
            </a:pPr>
            <a:r>
              <a:rPr lang="en-US" sz="2400" dirty="0"/>
              <a:t>Then, using classical techniques to obtain model-based or non-parametric inference based on the sample. </a:t>
            </a:r>
          </a:p>
          <a:p>
            <a:pPr marL="800100" lvl="1" indent="-342900" algn="l">
              <a:buFont typeface="Courier New" panose="02070309020205020404" pitchFamily="49" charset="0"/>
              <a:buChar char="o"/>
            </a:pPr>
            <a:r>
              <a:rPr lang="en-US" sz="2400" dirty="0"/>
              <a:t>Next, compute likelihood estimates (e.g., probability values quantifying effects, relations, sizes) </a:t>
            </a:r>
          </a:p>
          <a:p>
            <a:pPr marL="800100" lvl="1" indent="-342900" algn="l">
              <a:buFont typeface="Courier New" panose="02070309020205020404" pitchFamily="49" charset="0"/>
              <a:buChar char="o"/>
            </a:pPr>
            <a:r>
              <a:rPr lang="en-US" sz="2400" dirty="0"/>
              <a:t>Repeat – the process continues iteratively.</a:t>
            </a:r>
          </a:p>
          <a:p>
            <a:pPr lvl="1" algn="l"/>
            <a:endParaRPr lang="en-US" sz="2400" dirty="0"/>
          </a:p>
          <a:p>
            <a:pPr marL="342900" indent="-342900" algn="l">
              <a:buFont typeface="Courier New" panose="02070309020205020404" pitchFamily="49" charset="0"/>
              <a:buChar char="o"/>
            </a:pPr>
            <a:r>
              <a:rPr lang="en-US" sz="2800" dirty="0"/>
              <a:t>Repeating the (re)sampling and inference steps many times (with or without using the results of previous iterations as priors for subsequent steps). </a:t>
            </a:r>
          </a:p>
        </p:txBody>
      </p:sp>
      <p:sp>
        <p:nvSpPr>
          <p:cNvPr id="4" name="TextBox 3"/>
          <p:cNvSpPr txBox="1"/>
          <p:nvPr/>
        </p:nvSpPr>
        <p:spPr>
          <a:xfrm>
            <a:off x="8508058" y="6335037"/>
            <a:ext cx="2099934" cy="276999"/>
          </a:xfrm>
          <a:prstGeom prst="rect">
            <a:avLst/>
          </a:prstGeom>
          <a:noFill/>
        </p:spPr>
        <p:txBody>
          <a:bodyPr wrap="none" rtlCol="0">
            <a:spAutoFit/>
          </a:bodyPr>
          <a:lstStyle/>
          <a:p>
            <a:r>
              <a:rPr lang="en-US" sz="1200" dirty="0"/>
              <a:t>Dinov, J Med Stat &amp; Info, 2016</a:t>
            </a:r>
          </a:p>
        </p:txBody>
      </p:sp>
    </p:spTree>
    <p:extLst>
      <p:ext uri="{BB962C8B-B14F-4D97-AF65-F5344CB8AC3E}">
        <p14:creationId xmlns:p14="http://schemas.microsoft.com/office/powerpoint/2010/main" val="132588284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1326383" y="251631"/>
            <a:ext cx="9819745"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4000" dirty="0">
                <a:solidFill>
                  <a:schemeClr val="tx1"/>
                </a:solidFill>
              </a:rPr>
              <a:t>Big Data Analytics – Compressive Sensing</a:t>
            </a:r>
          </a:p>
        </p:txBody>
      </p:sp>
      <mc:AlternateContent xmlns:mc="http://schemas.openxmlformats.org/markup-compatibility/2006" xmlns:a14="http://schemas.microsoft.com/office/drawing/2010/main">
        <mc:Choice Requires="a14">
          <p:sp>
            <p:nvSpPr>
              <p:cNvPr id="15" name="Content Placeholder 1"/>
              <p:cNvSpPr txBox="1">
                <a:spLocks/>
              </p:cNvSpPr>
              <p:nvPr/>
            </p:nvSpPr>
            <p:spPr bwMode="auto">
              <a:xfrm>
                <a:off x="170822" y="1225899"/>
                <a:ext cx="11726425" cy="5426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sz="2800" dirty="0" smtClean="0">
                    <a:solidFill>
                      <a:schemeClr val="tx1"/>
                    </a:solidFill>
                  </a:rPr>
                  <a:t>Define </a:t>
                </a:r>
                <a:r>
                  <a:rPr lang="en-US" sz="2800" dirty="0">
                    <a:solidFill>
                      <a:schemeClr val="tx1"/>
                    </a:solidFill>
                  </a:rPr>
                  <a:t>the nested sets</a:t>
                </a:r>
              </a:p>
              <a:p>
                <a:pPr algn="l"/>
                <a14:m>
                  <m:oMathPara xmlns:m="http://schemas.openxmlformats.org/officeDocument/2006/math">
                    <m:oMathParaPr>
                      <m:jc m:val="centerGroup"/>
                    </m:oMathParaPr>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𝑆</m:t>
                          </m:r>
                        </m:e>
                        <m:sub>
                          <m:r>
                            <a:rPr lang="en-US" sz="2800" i="1">
                              <a:solidFill>
                                <a:schemeClr val="tx1"/>
                              </a:solidFill>
                              <a:latin typeface="Cambria Math" panose="02040503050406030204" pitchFamily="18" charset="0"/>
                            </a:rPr>
                            <m:t>𝑘</m:t>
                          </m:r>
                        </m:sub>
                      </m:sSub>
                      <m:r>
                        <a:rPr lang="en-US" sz="2800">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𝑥</m:t>
                          </m:r>
                          <m:r>
                            <a:rPr lang="en-US" sz="2800">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𝑥</m:t>
                                  </m:r>
                                </m:e>
                              </m:d>
                            </m:e>
                            <m:sub>
                              <m:r>
                                <a:rPr lang="en-US" sz="2800" i="1">
                                  <a:solidFill>
                                    <a:schemeClr val="tx1"/>
                                  </a:solidFill>
                                  <a:latin typeface="Cambria Math" panose="02040503050406030204" pitchFamily="18" charset="0"/>
                                </a:rPr>
                                <m:t>𝑜</m:t>
                              </m:r>
                            </m:sub>
                          </m:sSub>
                          <m:r>
                            <a:rPr lang="en-US" sz="2800">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𝑠𝑢𝑝𝑝</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𝑥</m:t>
                                  </m:r>
                                </m:e>
                              </m:d>
                            </m:e>
                          </m:d>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𝑘</m:t>
                          </m:r>
                        </m:e>
                      </m:d>
                      <m:r>
                        <a:rPr lang="en-US" sz="2800">
                          <a:solidFill>
                            <a:schemeClr val="tx1"/>
                          </a:solidFill>
                          <a:latin typeface="Cambria Math" panose="02040503050406030204" pitchFamily="18" charset="0"/>
                        </a:rPr>
                        <m:t>,</m:t>
                      </m:r>
                    </m:oMath>
                  </m:oMathPara>
                </a14:m>
                <a:endParaRPr lang="en-US" sz="2800" dirty="0">
                  <a:solidFill>
                    <a:schemeClr val="tx1"/>
                  </a:solidFill>
                </a:endParaRPr>
              </a:p>
              <a:p>
                <a:pPr lvl="1" algn="l"/>
                <a:r>
                  <a:rPr lang="en-US" sz="2400" dirty="0">
                    <a:solidFill>
                      <a:schemeClr val="tx1"/>
                    </a:solidFill>
                  </a:rPr>
                  <a:t>where the data </a:t>
                </a:r>
                <a14:m>
                  <m:oMath xmlns:m="http://schemas.openxmlformats.org/officeDocument/2006/math">
                    <m:r>
                      <a:rPr lang="en-US" sz="2400" i="1">
                        <a:solidFill>
                          <a:schemeClr val="tx1"/>
                        </a:solidFill>
                        <a:latin typeface="Cambria Math" panose="02040503050406030204" pitchFamily="18" charset="0"/>
                      </a:rPr>
                      <m:t>𝑥</m:t>
                    </m:r>
                  </m:oMath>
                </a14:m>
                <a:r>
                  <a:rPr lang="en-US" sz="2400" dirty="0">
                    <a:solidFill>
                      <a:schemeClr val="tx1"/>
                    </a:solidFill>
                  </a:rPr>
                  <a:t>, as a vector or tensor, has at most </a:t>
                </a:r>
                <a14:m>
                  <m:oMath xmlns:m="http://schemas.openxmlformats.org/officeDocument/2006/math">
                    <m:r>
                      <a:rPr lang="en-US" sz="2400" i="1">
                        <a:solidFill>
                          <a:schemeClr val="tx1"/>
                        </a:solidFill>
                        <a:latin typeface="Cambria Math" panose="02040503050406030204" pitchFamily="18" charset="0"/>
                      </a:rPr>
                      <m:t>𝑘</m:t>
                    </m:r>
                  </m:oMath>
                </a14:m>
                <a:r>
                  <a:rPr lang="en-US" sz="2400" dirty="0">
                    <a:solidFill>
                      <a:schemeClr val="tx1"/>
                    </a:solidFill>
                  </a:rPr>
                  <a:t> non-trivial elements. Note that if </a:t>
                </a:r>
                <a14:m>
                  <m:oMath xmlns:m="http://schemas.openxmlformats.org/officeDocument/2006/math">
                    <m:r>
                      <a:rPr lang="en-US" sz="2400" i="1">
                        <a:solidFill>
                          <a:schemeClr val="tx1"/>
                        </a:solidFill>
                        <a:latin typeface="Cambria Math" panose="02040503050406030204" pitchFamily="18" charset="0"/>
                      </a:rPr>
                      <m:t>𝑥</m:t>
                    </m:r>
                    <m:r>
                      <a:rPr lang="en-US" sz="240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𝑧</m:t>
                    </m:r>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𝑆</m:t>
                        </m:r>
                      </m:e>
                      <m:sub>
                        <m:r>
                          <a:rPr lang="en-US" sz="2400" i="1">
                            <a:solidFill>
                              <a:schemeClr val="tx1"/>
                            </a:solidFill>
                            <a:latin typeface="Cambria Math" panose="02040503050406030204" pitchFamily="18" charset="0"/>
                          </a:rPr>
                          <m:t>𝑘</m:t>
                        </m:r>
                      </m:sub>
                    </m:sSub>
                  </m:oMath>
                </a14:m>
                <a:r>
                  <a:rPr lang="en-US" sz="2400" dirty="0">
                    <a:solidFill>
                      <a:schemeClr val="tx1"/>
                    </a:solidFill>
                  </a:rPr>
                  <a:t>, then  </a:t>
                </a:r>
                <a14:m>
                  <m:oMath xmlns:m="http://schemas.openxmlformats.org/officeDocument/2006/math">
                    <m:r>
                      <a:rPr lang="en-US" sz="2400" i="1">
                        <a:solidFill>
                          <a:schemeClr val="tx1"/>
                        </a:solidFill>
                        <a:latin typeface="Cambria Math" panose="02040503050406030204" pitchFamily="18" charset="0"/>
                      </a:rPr>
                      <m:t>𝑥</m:t>
                    </m:r>
                    <m:r>
                      <a:rPr lang="en-US" sz="240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𝑧</m:t>
                    </m:r>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𝑆</m:t>
                        </m:r>
                      </m:e>
                      <m:sub>
                        <m:r>
                          <a:rPr lang="en-US" sz="2400">
                            <a:solidFill>
                              <a:schemeClr val="tx1"/>
                            </a:solidFill>
                            <a:latin typeface="Cambria Math" panose="02040503050406030204" pitchFamily="18" charset="0"/>
                          </a:rPr>
                          <m:t>2</m:t>
                        </m:r>
                        <m:r>
                          <a:rPr lang="en-US" sz="2400" i="1">
                            <a:solidFill>
                              <a:schemeClr val="tx1"/>
                            </a:solidFill>
                            <a:latin typeface="Cambria Math" panose="02040503050406030204" pitchFamily="18" charset="0"/>
                          </a:rPr>
                          <m:t>𝑘</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𝑆</m:t>
                        </m:r>
                      </m:e>
                      <m:sub>
                        <m:r>
                          <a:rPr lang="en-US" sz="2400" i="1">
                            <a:solidFill>
                              <a:schemeClr val="tx1"/>
                            </a:solidFill>
                            <a:latin typeface="Cambria Math" panose="02040503050406030204" pitchFamily="18" charset="0"/>
                          </a:rPr>
                          <m:t>𝑘</m:t>
                        </m:r>
                      </m:sub>
                    </m:sSub>
                  </m:oMath>
                </a14:m>
                <a:endParaRPr lang="en-US" sz="2400" dirty="0">
                  <a:solidFill>
                    <a:schemeClr val="tx1"/>
                  </a:solidFill>
                </a:endParaRPr>
              </a:p>
              <a:p>
                <a:pPr lvl="1" algn="l"/>
                <a:endParaRPr lang="en-US" sz="1400" dirty="0">
                  <a:solidFill>
                    <a:schemeClr val="tx1"/>
                  </a:solidFill>
                </a:endParaRPr>
              </a:p>
              <a:p>
                <a:pPr marL="342900" indent="-342900" algn="l">
                  <a:buFont typeface="Courier New" panose="02070309020205020404" pitchFamily="49" charset="0"/>
                  <a:buChar char="o"/>
                </a:pPr>
                <a:r>
                  <a:rPr lang="en-US" sz="2800" dirty="0">
                    <a:solidFill>
                      <a:schemeClr val="tx1"/>
                    </a:solidFill>
                  </a:rPr>
                  <a:t>If </a:t>
                </a:r>
                <a14:m>
                  <m:oMath xmlns:m="http://schemas.openxmlformats.org/officeDocument/2006/math">
                    <m:sSub>
                      <m:sSubPr>
                        <m:ctrlPr>
                          <a:rPr lang="en-US" sz="2800" i="1">
                            <a:solidFill>
                              <a:schemeClr val="tx1"/>
                            </a:solidFill>
                            <a:latin typeface="Cambria Math" panose="02040503050406030204" pitchFamily="18" charset="0"/>
                          </a:rPr>
                        </m:ctrlPr>
                      </m:sSubPr>
                      <m:e>
                        <m:r>
                          <m:rPr>
                            <m:sty m:val="p"/>
                          </m:rPr>
                          <a:rPr lang="en-US" sz="2800">
                            <a:solidFill>
                              <a:schemeClr val="tx1"/>
                            </a:solidFill>
                            <a:latin typeface="Cambria Math" panose="02040503050406030204" pitchFamily="18" charset="0"/>
                          </a:rPr>
                          <m:t>Φ</m:t>
                        </m:r>
                      </m:e>
                      <m:sub>
                        <m:r>
                          <a:rPr lang="en-US" sz="2800" i="1">
                            <a:solidFill>
                              <a:schemeClr val="tx1"/>
                            </a:solidFill>
                            <a:latin typeface="Cambria Math" panose="02040503050406030204" pitchFamily="18" charset="0"/>
                          </a:rPr>
                          <m:t>𝑛</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𝑛</m:t>
                        </m:r>
                      </m:sub>
                    </m:sSub>
                    <m:r>
                      <a:rPr lang="en-US" sz="2800">
                        <a:solidFill>
                          <a:schemeClr val="tx1"/>
                        </a:solidFill>
                        <a:latin typeface="Cambria Math" panose="02040503050406030204" pitchFamily="18" charset="0"/>
                      </a:rPr>
                      <m:t>=</m:t>
                    </m:r>
                    <m:d>
                      <m:dPr>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𝜑</m:t>
                            </m:r>
                          </m:e>
                          <m:sub>
                            <m:r>
                              <a:rPr lang="en-US" sz="2800">
                                <a:solidFill>
                                  <a:schemeClr val="tx1"/>
                                </a:solidFill>
                                <a:latin typeface="Cambria Math" panose="02040503050406030204" pitchFamily="18" charset="0"/>
                              </a:rPr>
                              <m:t>1 </m:t>
                            </m:r>
                          </m:sub>
                        </m:sSub>
                        <m:sSub>
                          <m:sSubPr>
                            <m:ctrlPr>
                              <a:rPr lang="en-US" sz="2800" i="1">
                                <a:solidFill>
                                  <a:schemeClr val="tx1"/>
                                </a:solidFill>
                                <a:latin typeface="Cambria Math" panose="02040503050406030204" pitchFamily="18" charset="0"/>
                              </a:rPr>
                            </m:ctrlPr>
                          </m:sSubPr>
                          <m:e>
                            <m:r>
                              <a:rPr lang="en-US" sz="2800">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𝜑</m:t>
                            </m:r>
                          </m:e>
                          <m:sub>
                            <m:r>
                              <a:rPr lang="en-US" sz="2800">
                                <a:solidFill>
                                  <a:schemeClr val="tx1"/>
                                </a:solidFill>
                                <a:latin typeface="Cambria Math" panose="02040503050406030204" pitchFamily="18" charset="0"/>
                              </a:rPr>
                              <m:t>2 </m:t>
                            </m:r>
                          </m:sub>
                        </m:sSub>
                        <m:r>
                          <a:rPr lang="en-US" sz="2800">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𝜑</m:t>
                            </m:r>
                          </m:e>
                          <m:sub>
                            <m:r>
                              <a:rPr lang="en-US" sz="2800">
                                <a:solidFill>
                                  <a:schemeClr val="tx1"/>
                                </a:solidFill>
                                <a:latin typeface="Cambria Math" panose="02040503050406030204" pitchFamily="18" charset="0"/>
                              </a:rPr>
                              <m:t>3, </m:t>
                            </m:r>
                          </m:sub>
                        </m:sSub>
                        <m:r>
                          <a:rPr lang="en-US" sz="2800">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𝜑</m:t>
                            </m:r>
                          </m:e>
                          <m:sub>
                            <m:r>
                              <a:rPr lang="en-US" sz="2800" i="1">
                                <a:solidFill>
                                  <a:schemeClr val="tx1"/>
                                </a:solidFill>
                                <a:latin typeface="Cambria Math" panose="02040503050406030204" pitchFamily="18" charset="0"/>
                              </a:rPr>
                              <m:t>𝑛</m:t>
                            </m:r>
                          </m:sub>
                        </m:sSub>
                      </m:e>
                    </m:d>
                  </m:oMath>
                </a14:m>
                <a:r>
                  <a:rPr lang="en-US" sz="2800" dirty="0">
                    <a:solidFill>
                      <a:schemeClr val="tx1"/>
                    </a:solidFill>
                  </a:rPr>
                  <a:t> represents an orthonormal basis, the data may be expressed as </a:t>
                </a:r>
                <a14:m>
                  <m:oMath xmlns:m="http://schemas.openxmlformats.org/officeDocument/2006/math">
                    <m:r>
                      <a:rPr lang="en-US" sz="2800" i="1">
                        <a:solidFill>
                          <a:schemeClr val="tx1"/>
                        </a:solidFill>
                        <a:latin typeface="Cambria Math" panose="02040503050406030204" pitchFamily="18" charset="0"/>
                      </a:rPr>
                      <m:t>𝑥</m:t>
                    </m:r>
                    <m:r>
                      <a:rPr lang="en-US" sz="2800">
                        <a:solidFill>
                          <a:schemeClr val="tx1"/>
                        </a:solidFill>
                        <a:latin typeface="Cambria Math" panose="02040503050406030204" pitchFamily="18" charset="0"/>
                      </a:rPr>
                      <m:t>=</m:t>
                    </m:r>
                    <m:r>
                      <m:rPr>
                        <m:sty m:val="p"/>
                      </m:rPr>
                      <a:rPr lang="en-US" sz="2800">
                        <a:solidFill>
                          <a:schemeClr val="tx1"/>
                        </a:solidFill>
                        <a:latin typeface="Cambria Math" panose="02040503050406030204" pitchFamily="18" charset="0"/>
                      </a:rPr>
                      <m:t>Φ</m:t>
                    </m:r>
                    <m:r>
                      <a:rPr lang="en-US" sz="2800" i="1">
                        <a:solidFill>
                          <a:schemeClr val="tx1"/>
                        </a:solidFill>
                        <a:latin typeface="Cambria Math" panose="02040503050406030204" pitchFamily="18" charset="0"/>
                      </a:rPr>
                      <m:t>𝑐</m:t>
                    </m:r>
                  </m:oMath>
                </a14:m>
                <a:r>
                  <a:rPr lang="en-US" sz="2800" dirty="0">
                    <a:solidFill>
                      <a:schemeClr val="tx1"/>
                    </a:solidFill>
                  </a:rPr>
                  <a:t>, where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𝑐</m:t>
                        </m:r>
                      </m:e>
                      <m:sub>
                        <m:r>
                          <a:rPr lang="en-US" sz="2800" i="1">
                            <a:solidFill>
                              <a:schemeClr val="tx1"/>
                            </a:solidFill>
                            <a:latin typeface="Cambria Math" panose="02040503050406030204" pitchFamily="18" charset="0"/>
                          </a:rPr>
                          <m:t>𝑖</m:t>
                        </m:r>
                      </m:sub>
                    </m:sSub>
                    <m:r>
                      <a:rPr lang="en-US" sz="2800">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𝑥</m:t>
                        </m:r>
                        <m:r>
                          <a:rPr lang="en-US" sz="280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𝜑</m:t>
                            </m:r>
                          </m:e>
                          <m:sub>
                            <m:r>
                              <a:rPr lang="en-US" sz="2800" i="1">
                                <a:solidFill>
                                  <a:schemeClr val="tx1"/>
                                </a:solidFill>
                                <a:latin typeface="Cambria Math" panose="02040503050406030204" pitchFamily="18" charset="0"/>
                              </a:rPr>
                              <m:t>𝑖</m:t>
                            </m:r>
                            <m:r>
                              <a:rPr lang="en-US" sz="2800">
                                <a:solidFill>
                                  <a:schemeClr val="tx1"/>
                                </a:solidFill>
                                <a:latin typeface="Cambria Math" panose="02040503050406030204" pitchFamily="18" charset="0"/>
                              </a:rPr>
                              <m:t> </m:t>
                            </m:r>
                          </m:sub>
                        </m:sSub>
                      </m:e>
                    </m:d>
                  </m:oMath>
                </a14:m>
                <a:r>
                  <a:rPr lang="en-US" sz="2800" dirty="0">
                    <a:solidFill>
                      <a:schemeClr val="tx1"/>
                    </a:solidFill>
                  </a:rPr>
                  <a:t>, i.e., </a:t>
                </a:r>
                <a14:m>
                  <m:oMath xmlns:m="http://schemas.openxmlformats.org/officeDocument/2006/math">
                    <m:r>
                      <a:rPr lang="en-US" sz="2800" i="1">
                        <a:solidFill>
                          <a:schemeClr val="tx1"/>
                        </a:solidFill>
                        <a:latin typeface="Cambria Math" panose="02040503050406030204" pitchFamily="18" charset="0"/>
                      </a:rPr>
                      <m:t>𝑐</m:t>
                    </m:r>
                    <m:r>
                      <a:rPr lang="en-US" sz="2800">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m:rPr>
                            <m:sty m:val="p"/>
                          </m:rPr>
                          <a:rPr lang="en-US" sz="2800">
                            <a:solidFill>
                              <a:schemeClr val="tx1"/>
                            </a:solidFill>
                            <a:latin typeface="Cambria Math" panose="02040503050406030204" pitchFamily="18" charset="0"/>
                          </a:rPr>
                          <m:t>Φ</m:t>
                        </m:r>
                      </m:e>
                      <m:sup>
                        <m:r>
                          <a:rPr lang="en-US" sz="2800" i="1">
                            <a:solidFill>
                              <a:schemeClr val="tx1"/>
                            </a:solidFill>
                            <a:latin typeface="Cambria Math" panose="02040503050406030204" pitchFamily="18" charset="0"/>
                          </a:rPr>
                          <m:t>𝑇</m:t>
                        </m:r>
                      </m:sup>
                    </m:sSup>
                    <m:r>
                      <a:rPr lang="en-US" sz="2800" i="1">
                        <a:solidFill>
                          <a:schemeClr val="tx1"/>
                        </a:solidFill>
                        <a:latin typeface="Cambria Math" panose="02040503050406030204" pitchFamily="18" charset="0"/>
                      </a:rPr>
                      <m:t>𝑥</m:t>
                    </m:r>
                  </m:oMath>
                </a14:m>
                <a:r>
                  <a:rPr lang="en-US" sz="2800" dirty="0">
                    <a:solidFill>
                      <a:schemeClr val="tx1"/>
                    </a:solidFill>
                  </a:rPr>
                  <a:t>, and </a:t>
                </a:r>
                <a14:m>
                  <m:oMath xmlns:m="http://schemas.openxmlformats.org/officeDocument/2006/math">
                    <m:sSub>
                      <m:sSubPr>
                        <m:ctrlPr>
                          <a:rPr lang="en-US" sz="2800" i="1">
                            <a:solidFill>
                              <a:schemeClr val="tx1"/>
                            </a:solidFill>
                            <a:latin typeface="Cambria Math" panose="02040503050406030204" pitchFamily="18" charset="0"/>
                          </a:rPr>
                        </m:ctrlPr>
                      </m:sSubPr>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𝑐</m:t>
                            </m:r>
                          </m:e>
                        </m:d>
                      </m:e>
                      <m:sub>
                        <m:r>
                          <a:rPr lang="en-US" sz="2800" i="1">
                            <a:solidFill>
                              <a:schemeClr val="tx1"/>
                            </a:solidFill>
                            <a:latin typeface="Cambria Math" panose="02040503050406030204" pitchFamily="18" charset="0"/>
                          </a:rPr>
                          <m:t>𝑜</m:t>
                        </m:r>
                      </m:sub>
                    </m:sSub>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𝑘</m:t>
                    </m:r>
                  </m:oMath>
                </a14:m>
                <a:r>
                  <a:rPr lang="en-US" sz="2800" dirty="0">
                    <a:solidFill>
                      <a:schemeClr val="tx1"/>
                    </a:solidFill>
                  </a:rPr>
                  <a:t>. Even if </a:t>
                </a:r>
                <a14:m>
                  <m:oMath xmlns:m="http://schemas.openxmlformats.org/officeDocument/2006/math">
                    <m:r>
                      <a:rPr lang="en-US" sz="2800" i="1">
                        <a:solidFill>
                          <a:schemeClr val="tx1"/>
                        </a:solidFill>
                        <a:latin typeface="Cambria Math" panose="02040503050406030204" pitchFamily="18" charset="0"/>
                      </a:rPr>
                      <m:t>𝑥</m:t>
                    </m:r>
                  </m:oMath>
                </a14:m>
                <a:r>
                  <a:rPr lang="en-US" sz="2800" dirty="0">
                    <a:solidFill>
                      <a:schemeClr val="tx1"/>
                    </a:solidFill>
                  </a:rPr>
                  <a:t> is not strictly sparse, its representation </a:t>
                </a:r>
                <a14:m>
                  <m:oMath xmlns:m="http://schemas.openxmlformats.org/officeDocument/2006/math">
                    <m:r>
                      <a:rPr lang="en-US" sz="2800" i="1">
                        <a:solidFill>
                          <a:schemeClr val="tx1"/>
                        </a:solidFill>
                        <a:latin typeface="Cambria Math" panose="02040503050406030204" pitchFamily="18" charset="0"/>
                      </a:rPr>
                      <m:t>𝑐</m:t>
                    </m:r>
                  </m:oMath>
                </a14:m>
                <a:r>
                  <a:rPr lang="en-US" sz="2800" dirty="0">
                    <a:solidFill>
                      <a:schemeClr val="tx1"/>
                    </a:solidFill>
                  </a:rPr>
                  <a:t> may be sparse. For each dataset, we can assess and quantify the error of approximating </a:t>
                </a:r>
                <a14:m>
                  <m:oMath xmlns:m="http://schemas.openxmlformats.org/officeDocument/2006/math">
                    <m:r>
                      <a:rPr lang="en-US" sz="2800" i="1">
                        <a:solidFill>
                          <a:schemeClr val="tx1"/>
                        </a:solidFill>
                        <a:latin typeface="Cambria Math" panose="02040503050406030204" pitchFamily="18" charset="0"/>
                      </a:rPr>
                      <m:t>𝑥</m:t>
                    </m:r>
                  </m:oMath>
                </a14:m>
                <a:r>
                  <a:rPr lang="en-US" sz="2800" dirty="0">
                    <a:solidFill>
                      <a:schemeClr val="tx1"/>
                    </a:solidFill>
                  </a:rPr>
                  <a:t> by an optimal estimate </a:t>
                </a:r>
                <a14:m>
                  <m:oMath xmlns:m="http://schemas.openxmlformats.org/officeDocument/2006/math">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sSub>
                      <m:sSubPr>
                        <m:ctrlPr>
                          <a:rPr lang="en-US" sz="2800" i="1">
                            <a:solidFill>
                              <a:schemeClr val="tx1"/>
                            </a:solidFill>
                            <a:latin typeface="Cambria Math" panose="02040503050406030204" pitchFamily="18" charset="0"/>
                          </a:rPr>
                        </m:ctrlPr>
                      </m:sSubPr>
                      <m:e>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𝑆</m:t>
                        </m:r>
                      </m:e>
                      <m:sub>
                        <m:r>
                          <a:rPr lang="en-US" sz="2800" i="1">
                            <a:solidFill>
                              <a:schemeClr val="tx1"/>
                            </a:solidFill>
                            <a:latin typeface="Cambria Math" panose="02040503050406030204" pitchFamily="18" charset="0"/>
                          </a:rPr>
                          <m:t>𝑘</m:t>
                        </m:r>
                      </m:sub>
                    </m:sSub>
                  </m:oMath>
                </a14:m>
                <a:r>
                  <a:rPr lang="en-US" sz="2800" dirty="0">
                    <a:solidFill>
                      <a:schemeClr val="tx1"/>
                    </a:solidFill>
                  </a:rPr>
                  <a:t> by computing</a:t>
                </a:r>
              </a:p>
              <a:p>
                <a:pPr algn="l"/>
                <a:endParaRPr lang="en-US" sz="1400"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𝜎</m:t>
                          </m:r>
                        </m:e>
                        <m:sub>
                          <m:r>
                            <a:rPr lang="en-US" sz="2800" i="1">
                              <a:solidFill>
                                <a:schemeClr val="tx1"/>
                              </a:solidFill>
                              <a:latin typeface="Cambria Math" panose="02040503050406030204" pitchFamily="18" charset="0"/>
                            </a:rPr>
                            <m:t>𝑘</m:t>
                          </m:r>
                        </m:sub>
                      </m:sSub>
                      <m:sSub>
                        <m:sSubPr>
                          <m:ctrlPr>
                            <a:rPr lang="en-US" sz="2800" i="1">
                              <a:solidFill>
                                <a:schemeClr val="tx1"/>
                              </a:solidFill>
                              <a:latin typeface="Cambria Math" panose="02040503050406030204" pitchFamily="18" charset="0"/>
                            </a:rPr>
                          </m:ctrlPr>
                        </m:sSubPr>
                        <m:e>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𝑥</m:t>
                          </m:r>
                          <m:r>
                            <a:rPr lang="en-US" sz="2800">
                              <a:solidFill>
                                <a:schemeClr val="tx1"/>
                              </a:solidFill>
                              <a:latin typeface="Cambria Math" panose="02040503050406030204" pitchFamily="18" charset="0"/>
                            </a:rPr>
                            <m:t>)</m:t>
                          </m:r>
                        </m:e>
                        <m:sub>
                          <m:r>
                            <a:rPr lang="en-US" sz="2800" i="1">
                              <a:solidFill>
                                <a:schemeClr val="tx1"/>
                              </a:solidFill>
                              <a:latin typeface="Cambria Math" panose="02040503050406030204" pitchFamily="18" charset="0"/>
                            </a:rPr>
                            <m:t>𝑝</m:t>
                          </m:r>
                        </m:sub>
                      </m:sSub>
                      <m:r>
                        <a:rPr lang="en-US" sz="2800">
                          <a:solidFill>
                            <a:schemeClr val="tx1"/>
                          </a:solidFill>
                          <a:latin typeface="Cambria Math" panose="02040503050406030204" pitchFamily="18" charset="0"/>
                        </a:rPr>
                        <m:t>=</m:t>
                      </m:r>
                      <m:func>
                        <m:funcPr>
                          <m:ctrlPr>
                            <a:rPr lang="en-US" sz="2800" i="1">
                              <a:solidFill>
                                <a:schemeClr val="tx1"/>
                              </a:solidFill>
                              <a:latin typeface="Cambria Math" panose="02040503050406030204" pitchFamily="18" charset="0"/>
                            </a:rPr>
                          </m:ctrlPr>
                        </m:funcPr>
                        <m:fName>
                          <m:limLow>
                            <m:limLowPr>
                              <m:ctrlPr>
                                <a:rPr lang="en-US" sz="2800" i="1">
                                  <a:solidFill>
                                    <a:schemeClr val="tx1"/>
                                  </a:solidFill>
                                  <a:latin typeface="Cambria Math" panose="02040503050406030204" pitchFamily="18" charset="0"/>
                                </a:rPr>
                              </m:ctrlPr>
                            </m:limLowPr>
                            <m:e>
                              <m:r>
                                <m:rPr>
                                  <m:sty m:val="p"/>
                                </m:rPr>
                                <a:rPr lang="en-US" sz="2800">
                                  <a:solidFill>
                                    <a:schemeClr val="tx1"/>
                                  </a:solidFill>
                                  <a:latin typeface="Cambria Math" panose="02040503050406030204" pitchFamily="18" charset="0"/>
                                </a:rPr>
                                <m:t>min</m:t>
                              </m:r>
                            </m:e>
                            <m:lim>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sSub>
                                <m:sSubPr>
                                  <m:ctrlPr>
                                    <a:rPr lang="en-US" sz="2800" i="1">
                                      <a:solidFill>
                                        <a:schemeClr val="tx1"/>
                                      </a:solidFill>
                                      <a:latin typeface="Cambria Math" panose="02040503050406030204" pitchFamily="18" charset="0"/>
                                    </a:rPr>
                                  </m:ctrlPr>
                                </m:sSubPr>
                                <m:e>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𝑆</m:t>
                                  </m:r>
                                </m:e>
                                <m:sub>
                                  <m:r>
                                    <a:rPr lang="en-US" sz="2800" i="1">
                                      <a:solidFill>
                                        <a:schemeClr val="tx1"/>
                                      </a:solidFill>
                                      <a:latin typeface="Cambria Math" panose="02040503050406030204" pitchFamily="18" charset="0"/>
                                    </a:rPr>
                                    <m:t>𝑘</m:t>
                                  </m:r>
                                </m:sub>
                              </m:sSub>
                            </m:lim>
                          </m:limLow>
                        </m:fName>
                        <m:e>
                          <m:sSub>
                            <m:sSubPr>
                              <m:ctrlPr>
                                <a:rPr lang="en-US" sz="2800" i="1">
                                  <a:solidFill>
                                    <a:schemeClr val="tx1"/>
                                  </a:solidFill>
                                  <a:latin typeface="Cambria Math" panose="02040503050406030204" pitchFamily="18" charset="0"/>
                                </a:rPr>
                              </m:ctrlPr>
                            </m:sSubPr>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𝑥</m:t>
                                  </m:r>
                                  <m:r>
                                    <a:rPr lang="en-US" sz="2800" i="1">
                                      <a:solidFill>
                                        <a:schemeClr val="tx1"/>
                                      </a:solidFill>
                                      <a:latin typeface="Cambria Math" panose="02040503050406030204" pitchFamily="18" charset="0"/>
                                    </a:rPr>
                                    <m:t>−</m:t>
                                  </m:r>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d>
                            </m:e>
                            <m:sub>
                              <m:r>
                                <a:rPr lang="en-US" sz="2800" i="1">
                                  <a:solidFill>
                                    <a:schemeClr val="tx1"/>
                                  </a:solidFill>
                                  <a:latin typeface="Cambria Math" panose="02040503050406030204" pitchFamily="18" charset="0"/>
                                </a:rPr>
                                <m:t>𝑝</m:t>
                              </m:r>
                            </m:sub>
                          </m:sSub>
                        </m:e>
                      </m:func>
                    </m:oMath>
                  </m:oMathPara>
                </a14:m>
                <a:endParaRPr lang="en-US" sz="2800" dirty="0">
                  <a:solidFill>
                    <a:schemeClr val="tx1"/>
                  </a:solidFill>
                </a:endParaRPr>
              </a:p>
            </p:txBody>
          </p:sp>
        </mc:Choice>
        <mc:Fallback xmlns="">
          <p:sp>
            <p:nvSpPr>
              <p:cNvPr id="15" name="Content Placeholder 1"/>
              <p:cNvSpPr txBox="1">
                <a:spLocks noRot="1" noChangeAspect="1" noMove="1" noResize="1" noEditPoints="1" noAdjustHandles="1" noChangeArrowheads="1" noChangeShapeType="1" noTextEdit="1"/>
              </p:cNvSpPr>
              <p:nvPr/>
            </p:nvSpPr>
            <p:spPr bwMode="auto">
              <a:xfrm>
                <a:off x="170822" y="1225899"/>
                <a:ext cx="11726425" cy="5426110"/>
              </a:xfrm>
              <a:prstGeom prst="rect">
                <a:avLst/>
              </a:prstGeom>
              <a:blipFill rotWithShape="0">
                <a:blip r:embed="rId3"/>
                <a:stretch>
                  <a:fillRect l="-936" t="-1011" r="-78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56548965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1"/>
              <p:cNvSpPr txBox="1">
                <a:spLocks/>
              </p:cNvSpPr>
              <p:nvPr/>
            </p:nvSpPr>
            <p:spPr bwMode="auto">
              <a:xfrm>
                <a:off x="120581" y="939370"/>
                <a:ext cx="11886580" cy="23164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sz="2800" dirty="0" smtClean="0">
                    <a:solidFill>
                      <a:schemeClr val="tx1"/>
                    </a:solidFill>
                  </a:rPr>
                  <a:t>In </a:t>
                </a:r>
                <a:r>
                  <a:rPr lang="en-US" sz="2800" dirty="0">
                    <a:solidFill>
                      <a:schemeClr val="tx1"/>
                    </a:solidFill>
                  </a:rPr>
                  <a:t>compressive sensing, if </a:t>
                </a:r>
                <a14:m>
                  <m:oMath xmlns:m="http://schemas.openxmlformats.org/officeDocument/2006/math">
                    <m:r>
                      <a:rPr lang="en-US" sz="2800" i="1">
                        <a:solidFill>
                          <a:schemeClr val="tx1"/>
                        </a:solidFill>
                        <a:latin typeface="Cambria Math" panose="02040503050406030204" pitchFamily="18" charset="0"/>
                      </a:rPr>
                      <m:t>𝑥</m:t>
                    </m:r>
                    <m:r>
                      <a:rPr lang="en-US" sz="2800">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𝑛</m:t>
                        </m:r>
                      </m:sup>
                    </m:sSup>
                  </m:oMath>
                </a14:m>
                <a:r>
                  <a:rPr lang="en-US" sz="2800" dirty="0">
                    <a:solidFill>
                      <a:schemeClr val="tx1"/>
                    </a:solidFill>
                  </a:rPr>
                  <a:t>, and we have a data stream generating </a:t>
                </a:r>
                <a14:m>
                  <m:oMath xmlns:m="http://schemas.openxmlformats.org/officeDocument/2006/math">
                    <m:r>
                      <a:rPr lang="en-US" sz="2800" i="1">
                        <a:solidFill>
                          <a:schemeClr val="tx1"/>
                        </a:solidFill>
                        <a:latin typeface="Cambria Math" panose="02040503050406030204" pitchFamily="18" charset="0"/>
                      </a:rPr>
                      <m:t>𝑚</m:t>
                    </m:r>
                  </m:oMath>
                </a14:m>
                <a:r>
                  <a:rPr lang="en-US" sz="2800" dirty="0">
                    <a:solidFill>
                      <a:schemeClr val="tx1"/>
                    </a:solidFill>
                  </a:rPr>
                  <a:t> linear measurements, we can represent </a:t>
                </a:r>
                <a14:m>
                  <m:oMath xmlns:m="http://schemas.openxmlformats.org/officeDocument/2006/math">
                    <m:r>
                      <a:rPr lang="en-US" sz="2800" i="1">
                        <a:solidFill>
                          <a:schemeClr val="tx1"/>
                        </a:solidFill>
                        <a:latin typeface="Cambria Math" panose="02040503050406030204" pitchFamily="18" charset="0"/>
                      </a:rPr>
                      <m:t>𝑦</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𝐴𝑥</m:t>
                    </m:r>
                  </m:oMath>
                </a14:m>
                <a:r>
                  <a:rPr lang="en-US" sz="2800" dirty="0">
                    <a:solidFill>
                      <a:schemeClr val="tx1"/>
                    </a:solidFill>
                  </a:rPr>
                  <a:t>, where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𝐴</m:t>
                        </m:r>
                      </m:e>
                      <m:sub>
                        <m:r>
                          <a:rPr lang="en-US" sz="2800" i="1">
                            <a:solidFill>
                              <a:schemeClr val="tx1"/>
                            </a:solidFill>
                            <a:latin typeface="Cambria Math" panose="02040503050406030204" pitchFamily="18" charset="0"/>
                          </a:rPr>
                          <m:t>𝑚</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𝑛</m:t>
                        </m:r>
                      </m:sub>
                    </m:sSub>
                  </m:oMath>
                </a14:m>
                <a:r>
                  <a:rPr lang="en-US" sz="2800" dirty="0">
                    <a:solidFill>
                      <a:schemeClr val="tx1"/>
                    </a:solidFill>
                  </a:rPr>
                  <a:t> is a dimensionality reducing matrix (</a:t>
                </a:r>
                <a14:m>
                  <m:oMath xmlns:m="http://schemas.openxmlformats.org/officeDocument/2006/math">
                    <m:r>
                      <a:rPr lang="en-US" sz="2800" i="1">
                        <a:solidFill>
                          <a:schemeClr val="tx1"/>
                        </a:solidFill>
                        <a:latin typeface="Cambria Math" panose="02040503050406030204" pitchFamily="18" charset="0"/>
                      </a:rPr>
                      <m:t>𝑚</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𝑛</m:t>
                    </m:r>
                  </m:oMath>
                </a14:m>
                <a:r>
                  <a:rPr lang="en-US" sz="2800" dirty="0">
                    <a:solidFill>
                      <a:schemeClr val="tx1"/>
                    </a:solidFill>
                  </a:rPr>
                  <a:t>), i.e.,</a:t>
                </a:r>
              </a:p>
              <a:p>
                <a:r>
                  <a:rPr lang="en-US" sz="2800" dirty="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𝐴</m:t>
                        </m:r>
                      </m:e>
                      <m:sub>
                        <m:r>
                          <a:rPr lang="en-US" sz="2800" i="1">
                            <a:solidFill>
                              <a:schemeClr val="tx1"/>
                            </a:solidFill>
                            <a:latin typeface="Cambria Math" panose="02040503050406030204" pitchFamily="18" charset="0"/>
                          </a:rPr>
                          <m:t>𝑚</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𝑛</m:t>
                        </m:r>
                      </m:sub>
                    </m:sSub>
                    <m:r>
                      <a:rPr lang="en-US" sz="2800">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𝑛</m:t>
                        </m:r>
                      </m:sup>
                    </m:sSup>
                    <m:box>
                      <m:boxPr>
                        <m:ctrlPr>
                          <a:rPr lang="en-US" sz="2800" i="1">
                            <a:solidFill>
                              <a:schemeClr val="tx1"/>
                            </a:solidFill>
                            <a:latin typeface="Cambria Math" panose="02040503050406030204" pitchFamily="18" charset="0"/>
                          </a:rPr>
                        </m:ctrlPr>
                      </m:boxPr>
                      <m:e>
                        <m:groupChr>
                          <m:groupChrPr>
                            <m:chr m:val="→"/>
                            <m:vertJc m:val="bot"/>
                            <m:ctrlPr>
                              <a:rPr lang="en-US" sz="2800" i="1">
                                <a:solidFill>
                                  <a:schemeClr val="tx1"/>
                                </a:solidFill>
                                <a:latin typeface="Cambria Math" panose="02040503050406030204" pitchFamily="18" charset="0"/>
                              </a:rPr>
                            </m:ctrlPr>
                          </m:groupChrPr>
                          <m:e/>
                        </m:groupChr>
                      </m:e>
                    </m:box>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𝑚</m:t>
                        </m:r>
                      </m:sup>
                    </m:sSup>
                  </m:oMath>
                </a14:m>
                <a:r>
                  <a:rPr lang="en-US" sz="2800" dirty="0">
                    <a:solidFill>
                      <a:schemeClr val="tx1"/>
                    </a:solidFill>
                  </a:rPr>
                  <a:t> </a:t>
                </a:r>
              </a:p>
            </p:txBody>
          </p:sp>
        </mc:Choice>
        <mc:Fallback xmlns="">
          <p:sp>
            <p:nvSpPr>
              <p:cNvPr id="15" name="Content Placeholder 1"/>
              <p:cNvSpPr txBox="1">
                <a:spLocks noRot="1" noChangeAspect="1" noMove="1" noResize="1" noEditPoints="1" noAdjustHandles="1" noChangeArrowheads="1" noChangeShapeType="1" noTextEdit="1"/>
              </p:cNvSpPr>
              <p:nvPr/>
            </p:nvSpPr>
            <p:spPr bwMode="auto">
              <a:xfrm>
                <a:off x="120581" y="939370"/>
                <a:ext cx="11886580" cy="2316443"/>
              </a:xfrm>
              <a:prstGeom prst="rect">
                <a:avLst/>
              </a:prstGeom>
              <a:blipFill rotWithShape="0">
                <a:blip r:embed="rId3"/>
                <a:stretch>
                  <a:fillRect l="-923" t="-236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4" name="Picture 3"/>
          <p:cNvPicPr/>
          <p:nvPr/>
        </p:nvPicPr>
        <p:blipFill rotWithShape="1">
          <a:blip r:embed="rId4"/>
          <a:srcRect l="31023" t="23634" r="29763" b="14849"/>
          <a:stretch/>
        </p:blipFill>
        <p:spPr bwMode="auto">
          <a:xfrm>
            <a:off x="8846236" y="1916768"/>
            <a:ext cx="3160925" cy="2659899"/>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Content Placeholder 1"/>
              <p:cNvSpPr txBox="1">
                <a:spLocks/>
              </p:cNvSpPr>
              <p:nvPr/>
            </p:nvSpPr>
            <p:spPr bwMode="auto">
              <a:xfrm>
                <a:off x="120581" y="2786662"/>
                <a:ext cx="8178505" cy="19577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tabLst>
                    <a:tab pos="5715000" algn="l"/>
                  </a:tabLst>
                </a:pPr>
                <a:r>
                  <a:rPr lang="en-US" sz="2800" dirty="0" smtClean="0">
                    <a:solidFill>
                      <a:schemeClr val="tx1"/>
                    </a:solidFill>
                  </a:rPr>
                  <a:t>The </a:t>
                </a:r>
                <a:r>
                  <a:rPr lang="en-US" sz="2800" dirty="0">
                    <a:solidFill>
                      <a:schemeClr val="tx1"/>
                    </a:solidFill>
                  </a:rPr>
                  <a:t>null space of </a:t>
                </a:r>
                <a14:m>
                  <m:oMath xmlns:m="http://schemas.openxmlformats.org/officeDocument/2006/math">
                    <m:r>
                      <a:rPr lang="en-US" sz="2800" i="1">
                        <a:solidFill>
                          <a:schemeClr val="tx1"/>
                        </a:solidFill>
                        <a:latin typeface="Cambria Math" panose="02040503050406030204" pitchFamily="18" charset="0"/>
                      </a:rPr>
                      <m:t>𝐴</m:t>
                    </m:r>
                    <m:r>
                      <a:rPr lang="en-US" sz="2800">
                        <a:solidFill>
                          <a:schemeClr val="tx1"/>
                        </a:solidFill>
                        <a:latin typeface="Cambria Math" panose="02040503050406030204" pitchFamily="18" charset="0"/>
                      </a:rPr>
                      <m:t>,</m:t>
                    </m:r>
                  </m:oMath>
                </a14:m>
                <a:r>
                  <a:rPr lang="en-US" sz="2800" dirty="0">
                    <a:solidFill>
                      <a:schemeClr val="tx1"/>
                    </a:solidFill>
                  </a:rPr>
                  <a:t> </a:t>
                </a:r>
                <a:endParaRPr lang="en-US" sz="2800" i="1" dirty="0">
                  <a:solidFill>
                    <a:schemeClr val="tx1"/>
                  </a:solidFill>
                  <a:latin typeface="Cambria Math" panose="02040503050406030204" pitchFamily="18" charset="0"/>
                </a:endParaRPr>
              </a:p>
              <a:p>
                <a:pPr marL="347663" algn="l">
                  <a:tabLst>
                    <a:tab pos="5715000" algn="l"/>
                  </a:tabLst>
                </a:pPr>
                <a14:m>
                  <m:oMath xmlns:m="http://schemas.openxmlformats.org/officeDocument/2006/math">
                    <m:r>
                      <a:rPr lang="en-US" sz="2800" i="1">
                        <a:solidFill>
                          <a:schemeClr val="tx1"/>
                        </a:solidFill>
                        <a:latin typeface="Cambria Math" panose="02040503050406030204" pitchFamily="18" charset="0"/>
                      </a:rPr>
                      <m:t>𝑁</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𝐴</m:t>
                        </m:r>
                      </m:e>
                    </m:d>
                    <m:r>
                      <a:rPr lang="en-US" sz="2800">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𝑧</m:t>
                        </m:r>
                        <m:r>
                          <a:rPr lang="en-US" sz="2800">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𝑛</m:t>
                            </m:r>
                          </m:sup>
                        </m:sSup>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𝐴𝑧</m:t>
                        </m:r>
                        <m:r>
                          <a:rPr lang="en-US" sz="2800">
                            <a:solidFill>
                              <a:schemeClr val="tx1"/>
                            </a:solidFill>
                            <a:latin typeface="Cambria Math" panose="02040503050406030204" pitchFamily="18" charset="0"/>
                          </a:rPr>
                          <m:t>=0∈</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𝑚</m:t>
                            </m:r>
                          </m:sup>
                        </m:sSup>
                      </m:e>
                    </m:d>
                  </m:oMath>
                </a14:m>
                <a:r>
                  <a:rPr lang="en-US" sz="2800" dirty="0">
                    <a:solidFill>
                      <a:schemeClr val="tx1"/>
                    </a:solidFill>
                  </a:rPr>
                  <a:t>.                  </a:t>
                </a:r>
                <a14:m>
                  <m:oMath xmlns:m="http://schemas.openxmlformats.org/officeDocument/2006/math">
                    <m:r>
                      <a:rPr lang="en-US" sz="2800" i="1">
                        <a:solidFill>
                          <a:schemeClr val="tx1"/>
                        </a:solidFill>
                        <a:latin typeface="Cambria Math" panose="02040503050406030204" pitchFamily="18" charset="0"/>
                      </a:rPr>
                      <m:t>𝐴</m:t>
                    </m:r>
                  </m:oMath>
                </a14:m>
                <a:r>
                  <a:rPr lang="en-US" sz="2800" dirty="0">
                    <a:solidFill>
                      <a:schemeClr val="tx1"/>
                    </a:solidFill>
                  </a:rPr>
                  <a:t> uniquely represents all </a:t>
                </a:r>
                <a14:m>
                  <m:oMath xmlns:m="http://schemas.openxmlformats.org/officeDocument/2006/math">
                    <m:r>
                      <a:rPr lang="en-US" sz="2800" i="1">
                        <a:solidFill>
                          <a:schemeClr val="tx1"/>
                        </a:solidFill>
                        <a:latin typeface="Cambria Math" panose="02040503050406030204" pitchFamily="18" charset="0"/>
                      </a:rPr>
                      <m:t>𝑥</m:t>
                    </m:r>
                    <m:r>
                      <a:rPr lang="en-US" sz="280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𝑆</m:t>
                        </m:r>
                      </m:e>
                      <m:sub>
                        <m:r>
                          <a:rPr lang="en-US" sz="2800" i="1">
                            <a:solidFill>
                              <a:schemeClr val="tx1"/>
                            </a:solidFill>
                            <a:latin typeface="Cambria Math" panose="02040503050406030204" pitchFamily="18" charset="0"/>
                          </a:rPr>
                          <m:t>𝑘</m:t>
                        </m:r>
                      </m:sub>
                    </m:sSub>
                    <m:r>
                      <a:rPr lang="en-US" sz="2800">
                        <a:solidFill>
                          <a:schemeClr val="tx1"/>
                        </a:solidFill>
                        <a:latin typeface="Cambria Math" panose="02040503050406030204" pitchFamily="18" charset="0"/>
                      </a:rPr>
                      <m:t> </m:t>
                    </m:r>
                    <m:box>
                      <m:boxPr>
                        <m:ctrlPr>
                          <a:rPr lang="en-US" sz="2800" i="1">
                            <a:solidFill>
                              <a:schemeClr val="tx1"/>
                            </a:solidFill>
                            <a:latin typeface="Cambria Math" panose="02040503050406030204" pitchFamily="18" charset="0"/>
                          </a:rPr>
                        </m:ctrlPr>
                      </m:boxPr>
                      <m:e>
                        <m:groupChr>
                          <m:groupChrPr>
                            <m:chr m:val="⇔"/>
                            <m:vertJc m:val="bot"/>
                            <m:ctrlPr>
                              <a:rPr lang="en-US" sz="2800" i="1">
                                <a:solidFill>
                                  <a:schemeClr val="tx1"/>
                                </a:solidFill>
                                <a:latin typeface="Cambria Math" panose="02040503050406030204" pitchFamily="18" charset="0"/>
                              </a:rPr>
                            </m:ctrlPr>
                          </m:groupChrPr>
                          <m:e/>
                        </m:groupChr>
                      </m:e>
                    </m:box>
                  </m:oMath>
                </a14:m>
                <a:r>
                  <a:rPr lang="en-US" sz="2800" dirty="0">
                    <a:solidFill>
                      <a:schemeClr val="tx1"/>
                    </a:solidFill>
                  </a:rPr>
                  <a:t>  </a:t>
                </a:r>
                <a14:m>
                  <m:oMath xmlns:m="http://schemas.openxmlformats.org/officeDocument/2006/math">
                    <m:r>
                      <a:rPr lang="en-US" sz="2800" i="1">
                        <a:solidFill>
                          <a:schemeClr val="tx1"/>
                        </a:solidFill>
                        <a:latin typeface="Cambria Math" panose="02040503050406030204" pitchFamily="18" charset="0"/>
                      </a:rPr>
                      <m:t>𝑁</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𝐴</m:t>
                        </m:r>
                      </m:e>
                    </m:d>
                  </m:oMath>
                </a14:m>
                <a:r>
                  <a:rPr lang="en-US" sz="2800" dirty="0">
                    <a:solidFill>
                      <a:schemeClr val="tx1"/>
                    </a:solidFill>
                  </a:rPr>
                  <a:t> contains no vectors in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𝑆</m:t>
                        </m:r>
                      </m:e>
                      <m:sub>
                        <m:r>
                          <a:rPr lang="en-US" sz="2800">
                            <a:solidFill>
                              <a:schemeClr val="tx1"/>
                            </a:solidFill>
                            <a:latin typeface="Cambria Math" panose="02040503050406030204" pitchFamily="18" charset="0"/>
                          </a:rPr>
                          <m:t>2</m:t>
                        </m:r>
                        <m:r>
                          <a:rPr lang="en-US" sz="2800" i="1">
                            <a:solidFill>
                              <a:schemeClr val="tx1"/>
                            </a:solidFill>
                            <a:latin typeface="Cambria Math" panose="02040503050406030204" pitchFamily="18" charset="0"/>
                          </a:rPr>
                          <m:t>𝑘</m:t>
                        </m:r>
                      </m:sub>
                    </m:sSub>
                  </m:oMath>
                </a14:m>
                <a:r>
                  <a:rPr lang="en-US" sz="2800" dirty="0">
                    <a:solidFill>
                      <a:schemeClr val="tx1"/>
                    </a:solidFill>
                  </a:rPr>
                  <a:t>. </a:t>
                </a:r>
              </a:p>
            </p:txBody>
          </p:sp>
        </mc:Choice>
        <mc:Fallback xmlns="">
          <p:sp>
            <p:nvSpPr>
              <p:cNvPr id="5" name="Content Placeholder 1"/>
              <p:cNvSpPr txBox="1">
                <a:spLocks noRot="1" noChangeAspect="1" noMove="1" noResize="1" noEditPoints="1" noAdjustHandles="1" noChangeArrowheads="1" noChangeShapeType="1" noTextEdit="1"/>
              </p:cNvSpPr>
              <p:nvPr/>
            </p:nvSpPr>
            <p:spPr bwMode="auto">
              <a:xfrm>
                <a:off x="120581" y="2786662"/>
                <a:ext cx="8178505" cy="1957715"/>
              </a:xfrm>
              <a:prstGeom prst="rect">
                <a:avLst/>
              </a:prstGeom>
              <a:blipFill rotWithShape="0">
                <a:blip r:embed="rId5"/>
                <a:stretch>
                  <a:fillRect l="-1342" t="-2804" r="-522" b="-1464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1"/>
              <p:cNvSpPr txBox="1">
                <a:spLocks/>
              </p:cNvSpPr>
              <p:nvPr/>
            </p:nvSpPr>
            <p:spPr bwMode="auto">
              <a:xfrm>
                <a:off x="120581" y="4827871"/>
                <a:ext cx="11886580" cy="19648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sz="2800" dirty="0" smtClean="0">
                    <a:solidFill>
                      <a:schemeClr val="tx1"/>
                    </a:solidFill>
                  </a:rPr>
                  <a:t>The </a:t>
                </a:r>
                <a:r>
                  <a:rPr lang="en-US" sz="2800" dirty="0">
                    <a:solidFill>
                      <a:schemeClr val="tx1"/>
                    </a:solidFill>
                  </a:rPr>
                  <a:t>spark of a matrix </a:t>
                </a:r>
                <a14:m>
                  <m:oMath xmlns:m="http://schemas.openxmlformats.org/officeDocument/2006/math">
                    <m:r>
                      <a:rPr lang="en-US" sz="2800" i="1">
                        <a:solidFill>
                          <a:schemeClr val="tx1"/>
                        </a:solidFill>
                        <a:latin typeface="Cambria Math" panose="02040503050406030204" pitchFamily="18" charset="0"/>
                      </a:rPr>
                      <m:t>𝐴</m:t>
                    </m:r>
                  </m:oMath>
                </a14:m>
                <a:r>
                  <a:rPr lang="en-US" sz="2800" dirty="0">
                    <a:solidFill>
                      <a:schemeClr val="tx1"/>
                    </a:solidFill>
                  </a:rPr>
                  <a:t> represents the smallest number of columns of </a:t>
                </a:r>
                <a14:m>
                  <m:oMath xmlns:m="http://schemas.openxmlformats.org/officeDocument/2006/math">
                    <m:r>
                      <a:rPr lang="en-US" sz="2800" i="1">
                        <a:solidFill>
                          <a:schemeClr val="tx1"/>
                        </a:solidFill>
                        <a:latin typeface="Cambria Math" panose="02040503050406030204" pitchFamily="18" charset="0"/>
                      </a:rPr>
                      <m:t>𝐴</m:t>
                    </m:r>
                  </m:oMath>
                </a14:m>
                <a:r>
                  <a:rPr lang="en-US" sz="2800" dirty="0">
                    <a:solidFill>
                      <a:schemeClr val="tx1"/>
                    </a:solidFill>
                  </a:rPr>
                  <a:t> that are linearly dependent. If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𝐴</m:t>
                        </m:r>
                      </m:e>
                      <m:sub>
                        <m:r>
                          <a:rPr lang="en-US" sz="2800" i="1">
                            <a:solidFill>
                              <a:schemeClr val="tx1"/>
                            </a:solidFill>
                            <a:latin typeface="Cambria Math" panose="02040503050406030204" pitchFamily="18" charset="0"/>
                          </a:rPr>
                          <m:t>𝑚</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𝑛</m:t>
                        </m:r>
                      </m:sub>
                    </m:sSub>
                  </m:oMath>
                </a14:m>
                <a:r>
                  <a:rPr lang="en-US" sz="2800" dirty="0">
                    <a:solidFill>
                      <a:schemeClr val="tx1"/>
                    </a:solidFill>
                  </a:rPr>
                  <a:t> is a random matrix whose entries are independent and identically distributed, then </a:t>
                </a:r>
                <a14:m>
                  <m:oMath xmlns:m="http://schemas.openxmlformats.org/officeDocument/2006/math">
                    <m:r>
                      <a:rPr lang="en-US" sz="2800" i="1">
                        <a:solidFill>
                          <a:schemeClr val="tx1"/>
                        </a:solidFill>
                        <a:latin typeface="Cambria Math" panose="02040503050406030204" pitchFamily="18" charset="0"/>
                      </a:rPr>
                      <m:t>𝑠𝑝𝑎𝑟𝑘</m:t>
                    </m:r>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𝐴</m:t>
                        </m:r>
                      </m:e>
                    </m:d>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𝑚</m:t>
                    </m:r>
                    <m:r>
                      <a:rPr lang="en-US" sz="2800">
                        <a:solidFill>
                          <a:schemeClr val="tx1"/>
                        </a:solidFill>
                        <a:latin typeface="Cambria Math" panose="02040503050406030204" pitchFamily="18" charset="0"/>
                      </a:rPr>
                      <m:t>+1</m:t>
                    </m:r>
                  </m:oMath>
                </a14:m>
                <a:r>
                  <a:rPr lang="en-US" sz="2800" dirty="0">
                    <a:solidFill>
                      <a:schemeClr val="tx1"/>
                    </a:solidFill>
                  </a:rPr>
                  <a:t>, with probability 1.</a:t>
                </a:r>
              </a:p>
            </p:txBody>
          </p:sp>
        </mc:Choice>
        <mc:Fallback xmlns="">
          <p:sp>
            <p:nvSpPr>
              <p:cNvPr id="6" name="Content Placeholder 1"/>
              <p:cNvSpPr txBox="1">
                <a:spLocks noRot="1" noChangeAspect="1" noMove="1" noResize="1" noEditPoints="1" noAdjustHandles="1" noChangeArrowheads="1" noChangeShapeType="1" noTextEdit="1"/>
              </p:cNvSpPr>
              <p:nvPr/>
            </p:nvSpPr>
            <p:spPr bwMode="auto">
              <a:xfrm>
                <a:off x="120581" y="4827871"/>
                <a:ext cx="11886580" cy="1964810"/>
              </a:xfrm>
              <a:prstGeom prst="rect">
                <a:avLst/>
              </a:prstGeom>
              <a:blipFill rotWithShape="0">
                <a:blip r:embed="rId6"/>
                <a:stretch>
                  <a:fillRect l="-923" t="-3106" b="-6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7" name="Content Placeholder 2"/>
          <p:cNvSpPr txBox="1">
            <a:spLocks/>
          </p:cNvSpPr>
          <p:nvPr/>
        </p:nvSpPr>
        <p:spPr bwMode="auto">
          <a:xfrm>
            <a:off x="1146768" y="149591"/>
            <a:ext cx="9819745"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4000" dirty="0">
                <a:solidFill>
                  <a:schemeClr val="tx1"/>
                </a:solidFill>
              </a:rPr>
              <a:t>Big Data Analytics – Compressive Sensing</a:t>
            </a:r>
          </a:p>
        </p:txBody>
      </p:sp>
    </p:spTree>
    <p:extLst>
      <p:ext uri="{BB962C8B-B14F-4D97-AF65-F5344CB8AC3E}">
        <p14:creationId xmlns:p14="http://schemas.microsoft.com/office/powerpoint/2010/main" val="226902308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914400" y="181293"/>
            <a:ext cx="10372405" cy="81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600" dirty="0">
                <a:solidFill>
                  <a:schemeClr val="tx1"/>
                </a:solidFill>
              </a:rPr>
              <a:t>Big Data Analytics – Compressive Sensing</a:t>
            </a:r>
          </a:p>
        </p:txBody>
      </p:sp>
      <mc:AlternateContent xmlns:mc="http://schemas.openxmlformats.org/markup-compatibility/2006" xmlns:a14="http://schemas.microsoft.com/office/drawing/2010/main">
        <mc:Choice Requires="a14">
          <p:sp>
            <p:nvSpPr>
              <p:cNvPr id="15" name="Content Placeholder 1"/>
              <p:cNvSpPr txBox="1">
                <a:spLocks/>
              </p:cNvSpPr>
              <p:nvPr/>
            </p:nvSpPr>
            <p:spPr bwMode="auto">
              <a:xfrm>
                <a:off x="472272" y="1115705"/>
                <a:ext cx="11635991" cy="4953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dirty="0" smtClean="0">
                    <a:solidFill>
                      <a:schemeClr val="tx1"/>
                    </a:solidFill>
                  </a:rPr>
                  <a:t>If </a:t>
                </a:r>
                <a:r>
                  <a:rPr lang="en-US" dirty="0">
                    <a:solidFill>
                      <a:schemeClr val="tx1"/>
                    </a:solidFill>
                  </a:rPr>
                  <a:t>the entries of </a:t>
                </a:r>
                <a14:m>
                  <m:oMath xmlns:m="http://schemas.openxmlformats.org/officeDocument/2006/math">
                    <m:r>
                      <a:rPr lang="en-US" i="1">
                        <a:solidFill>
                          <a:schemeClr val="tx1"/>
                        </a:solidFill>
                        <a:latin typeface="Cambria Math" panose="02040503050406030204" pitchFamily="18" charset="0"/>
                      </a:rPr>
                      <m:t>𝐴</m:t>
                    </m:r>
                  </m:oMath>
                </a14:m>
                <a:r>
                  <a:rPr lang="en-US" dirty="0">
                    <a:solidFill>
                      <a:schemeClr val="tx1"/>
                    </a:solidFill>
                  </a:rPr>
                  <a:t> are chosen according to a sub-Gaussian distribution, then with high probability, for each </a:t>
                </a:r>
                <a14:m>
                  <m:oMath xmlns:m="http://schemas.openxmlformats.org/officeDocument/2006/math">
                    <m:r>
                      <a:rPr lang="en-US" i="1">
                        <a:solidFill>
                          <a:schemeClr val="tx1"/>
                        </a:solidFill>
                        <a:latin typeface="Cambria Math" panose="02040503050406030204" pitchFamily="18" charset="0"/>
                      </a:rPr>
                      <m:t>𝑘</m:t>
                    </m:r>
                  </m:oMath>
                </a14:m>
                <a:r>
                  <a:rPr lang="en-US" dirty="0">
                    <a:solidFill>
                      <a:schemeClr val="tx1"/>
                    </a:solidFill>
                  </a:rPr>
                  <a:t>, there exists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𝛿</m:t>
                        </m:r>
                      </m:e>
                      <m:sub>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𝑘</m:t>
                        </m:r>
                      </m:sub>
                    </m:sSub>
                    <m:r>
                      <a:rPr lang="en-US">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0,1</m:t>
                        </m:r>
                      </m:e>
                    </m:d>
                  </m:oMath>
                </a14:m>
                <a:r>
                  <a:rPr lang="en-US" dirty="0">
                    <a:solidFill>
                      <a:schemeClr val="tx1"/>
                    </a:solidFill>
                  </a:rPr>
                  <a:t> such that</a:t>
                </a:r>
              </a:p>
              <a:p>
                <a:pPr algn="l"/>
                <a:endParaRPr lang="en-US" sz="1800" dirty="0">
                  <a:solidFill>
                    <a:schemeClr val="tx1"/>
                  </a:solidFill>
                </a:endParaRPr>
              </a:p>
              <a:p>
                <a14:m>
                  <m:oMath xmlns:m="http://schemas.openxmlformats.org/officeDocument/2006/math">
                    <m:r>
                      <a:rPr lang="en-US">
                        <a:solidFill>
                          <a:schemeClr val="tx1"/>
                        </a:solidFill>
                        <a:latin typeface="Cambria Math" panose="02040503050406030204" pitchFamily="18" charset="0"/>
                      </a:rPr>
                      <m:t>(1</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𝛿</m:t>
                        </m:r>
                      </m:e>
                      <m:sub>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𝑘</m:t>
                        </m:r>
                      </m:sub>
                    </m:sSub>
                    <m:r>
                      <a:rPr lang="en-US">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e>
                      <m:sub>
                        <m:r>
                          <a:rPr lang="en-US">
                            <a:solidFill>
                              <a:schemeClr val="tx1"/>
                            </a:solidFill>
                            <a:latin typeface="Cambria Math" panose="02040503050406030204" pitchFamily="18" charset="0"/>
                          </a:rPr>
                          <m:t>2</m:t>
                        </m:r>
                      </m:sub>
                      <m:sup>
                        <m:r>
                          <a:rPr lang="en-US">
                            <a:solidFill>
                              <a:schemeClr val="tx1"/>
                            </a:solidFill>
                            <a:latin typeface="Cambria Math" panose="02040503050406030204" pitchFamily="18" charset="0"/>
                          </a:rPr>
                          <m:t>2</m:t>
                        </m:r>
                      </m:sup>
                    </m:sSubSup>
                    <m:r>
                      <a:rPr lang="en-US">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𝐴𝑥</m:t>
                            </m:r>
                          </m:e>
                        </m:d>
                      </m:e>
                      <m:sub>
                        <m:r>
                          <a:rPr lang="en-US">
                            <a:solidFill>
                              <a:schemeClr val="tx1"/>
                            </a:solidFill>
                            <a:latin typeface="Cambria Math" panose="02040503050406030204" pitchFamily="18" charset="0"/>
                          </a:rPr>
                          <m:t>2</m:t>
                        </m:r>
                      </m:sub>
                      <m:sup>
                        <m:r>
                          <a:rPr lang="en-US">
                            <a:solidFill>
                              <a:schemeClr val="tx1"/>
                            </a:solidFill>
                            <a:latin typeface="Cambria Math" panose="02040503050406030204" pitchFamily="18" charset="0"/>
                          </a:rPr>
                          <m:t>2</m:t>
                        </m:r>
                      </m:sup>
                    </m:sSubSup>
                    <m:r>
                      <a:rPr lang="en-US">
                        <a:solidFill>
                          <a:schemeClr val="tx1"/>
                        </a:solidFill>
                        <a:latin typeface="Cambria Math" panose="02040503050406030204" pitchFamily="18" charset="0"/>
                      </a:rPr>
                      <m:t>≤(1+</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𝛿</m:t>
                        </m:r>
                      </m:e>
                      <m:sub>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𝑘</m:t>
                        </m:r>
                      </m:sub>
                    </m:sSub>
                    <m:r>
                      <a:rPr lang="en-US">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e>
                      <m:sub>
                        <m:r>
                          <a:rPr lang="en-US">
                            <a:solidFill>
                              <a:schemeClr val="tx1"/>
                            </a:solidFill>
                            <a:latin typeface="Cambria Math" panose="02040503050406030204" pitchFamily="18" charset="0"/>
                          </a:rPr>
                          <m:t>2</m:t>
                        </m:r>
                      </m:sub>
                      <m:sup>
                        <m:r>
                          <a:rPr lang="en-US">
                            <a:solidFill>
                              <a:schemeClr val="tx1"/>
                            </a:solidFill>
                            <a:latin typeface="Cambria Math" panose="02040503050406030204" pitchFamily="18" charset="0"/>
                          </a:rPr>
                          <m:t>2</m:t>
                        </m:r>
                      </m:sup>
                    </m:sSubSup>
                  </m:oMath>
                </a14:m>
                <a:r>
                  <a:rPr lang="en-US" dirty="0">
                    <a:solidFill>
                      <a:schemeClr val="tx1"/>
                    </a:solidFill>
                  </a:rPr>
                  <a:t>    (1)</a:t>
                </a:r>
              </a:p>
              <a:p>
                <a:pPr algn="l"/>
                <a:r>
                  <a:rPr lang="en-US" dirty="0">
                    <a:solidFill>
                      <a:schemeClr val="tx1"/>
                    </a:solidFill>
                  </a:rPr>
                  <a:t>	for all </a:t>
                </a:r>
                <a14:m>
                  <m:oMath xmlns:m="http://schemas.openxmlformats.org/officeDocument/2006/math">
                    <m:r>
                      <a:rPr lang="en-US" i="1">
                        <a:solidFill>
                          <a:schemeClr val="tx1"/>
                        </a:solidFill>
                        <a:latin typeface="Cambria Math" panose="02040503050406030204" pitchFamily="18" charset="0"/>
                      </a:rPr>
                      <m:t>𝑥</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𝑆</m:t>
                        </m:r>
                      </m:e>
                      <m:sub>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𝑘</m:t>
                        </m:r>
                      </m:sub>
                    </m:sSub>
                  </m:oMath>
                </a14:m>
                <a:r>
                  <a:rPr lang="en-US" dirty="0">
                    <a:solidFill>
                      <a:schemeClr val="tx1"/>
                    </a:solidFill>
                  </a:rPr>
                  <a:t> 	(RIP=Restricted isometry property)</a:t>
                </a:r>
              </a:p>
              <a:p>
                <a:endParaRPr lang="en-US" sz="1200" dirty="0">
                  <a:solidFill>
                    <a:schemeClr val="tx1"/>
                  </a:solidFill>
                </a:endParaRPr>
              </a:p>
              <a:p>
                <a:pPr marL="342900" indent="-342900" algn="l">
                  <a:buFont typeface="Courier New" panose="02070309020205020404" pitchFamily="49" charset="0"/>
                  <a:buChar char="o"/>
                </a:pPr>
                <a:r>
                  <a:rPr lang="en-US" dirty="0">
                    <a:solidFill>
                      <a:schemeClr val="tx1"/>
                    </a:solidFill>
                  </a:rPr>
                  <a:t>When we know that the original signal is sparse, to reconstruct </a:t>
                </a:r>
                <a14:m>
                  <m:oMath xmlns:m="http://schemas.openxmlformats.org/officeDocument/2006/math">
                    <m:r>
                      <a:rPr lang="en-US" i="1">
                        <a:solidFill>
                          <a:schemeClr val="tx1"/>
                        </a:solidFill>
                        <a:latin typeface="Cambria Math" panose="02040503050406030204" pitchFamily="18" charset="0"/>
                      </a:rPr>
                      <m:t>𝑥</m:t>
                    </m:r>
                  </m:oMath>
                </a14:m>
                <a:r>
                  <a:rPr lang="en-US" dirty="0">
                    <a:solidFill>
                      <a:schemeClr val="tx1"/>
                    </a:solidFill>
                  </a:rPr>
                  <a:t> given the observed measurements </a:t>
                </a:r>
                <a14:m>
                  <m:oMath xmlns:m="http://schemas.openxmlformats.org/officeDocument/2006/math">
                    <m:r>
                      <a:rPr lang="en-US" i="1">
                        <a:solidFill>
                          <a:schemeClr val="tx1"/>
                        </a:solidFill>
                        <a:latin typeface="Cambria Math" panose="02040503050406030204" pitchFamily="18" charset="0"/>
                      </a:rPr>
                      <m:t>𝑦</m:t>
                    </m:r>
                  </m:oMath>
                </a14:m>
                <a:r>
                  <a:rPr lang="en-US" dirty="0">
                    <a:solidFill>
                      <a:schemeClr val="tx1"/>
                    </a:solidFill>
                  </a:rPr>
                  <a:t>, we can solve the optimization problem</a:t>
                </a:r>
                <a:r>
                  <a:rPr lang="en-US" dirty="0" smtClean="0">
                    <a:solidFill>
                      <a:schemeClr val="tx1"/>
                    </a:solidFill>
                  </a:rPr>
                  <a:t>:</a:t>
                </a:r>
                <a:endParaRPr lang="en-US" sz="1800" dirty="0">
                  <a:solidFill>
                    <a:schemeClr val="tx1"/>
                  </a:solidFill>
                </a:endParaRPr>
              </a:p>
              <a:p>
                <a:pPr/>
                <a14:m>
                  <m:oMathPara xmlns:m="http://schemas.openxmlformats.org/officeDocument/2006/math">
                    <m:oMathParaPr>
                      <m:jc m:val="centerGroup"/>
                    </m:oMathParaPr>
                    <m:oMath xmlns:m="http://schemas.openxmlformats.org/officeDocument/2006/math">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r>
                        <a:rPr lang="en-US">
                          <a:solidFill>
                            <a:schemeClr val="tx1"/>
                          </a:solidFill>
                          <a:latin typeface="Cambria Math" panose="02040503050406030204" pitchFamily="18" charset="0"/>
                        </a:rPr>
                        <m:t>=</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arg</m:t>
                          </m:r>
                        </m:fName>
                        <m:e>
                          <m:func>
                            <m:funcPr>
                              <m:ctrlPr>
                                <a:rPr lang="en-US" i="1">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min</m:t>
                                  </m:r>
                                </m:e>
                                <m:lim>
                                  <m:r>
                                    <a:rPr lang="en-US" i="1">
                                      <a:solidFill>
                                        <a:schemeClr val="tx1"/>
                                      </a:solidFill>
                                      <a:latin typeface="Cambria Math" panose="02040503050406030204" pitchFamily="18" charset="0"/>
                                    </a:rPr>
                                    <m:t>𝑧</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𝐴𝑧</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𝑦</m:t>
                                  </m:r>
                                </m:lim>
                              </m:limLow>
                            </m:fName>
                            <m:e>
                              <m:sSub>
                                <m:sSubPr>
                                  <m:ctrlPr>
                                    <a:rPr lang="en-US" i="1">
                                      <a:solidFill>
                                        <a:schemeClr val="tx1"/>
                                      </a:solidFill>
                                      <a:latin typeface="Cambria Math" panose="02040503050406030204" pitchFamily="18" charset="0"/>
                                    </a:rPr>
                                  </m:ctrlPr>
                                </m:sSubPr>
                                <m:e>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𝑧</m:t>
                                      </m:r>
                                    </m:e>
                                  </m:d>
                                </m:e>
                                <m:sub>
                                  <m:r>
                                    <a:rPr lang="en-US">
                                      <a:solidFill>
                                        <a:schemeClr val="tx1"/>
                                      </a:solidFill>
                                      <a:latin typeface="Cambria Math" panose="02040503050406030204" pitchFamily="18" charset="0"/>
                                    </a:rPr>
                                    <m:t>0</m:t>
                                  </m:r>
                                </m:sub>
                              </m:sSub>
                            </m:e>
                          </m:func>
                        </m:e>
                      </m:func>
                    </m:oMath>
                  </m:oMathPara>
                </a14:m>
                <a:endParaRPr lang="en-US" dirty="0">
                  <a:solidFill>
                    <a:schemeClr val="tx1"/>
                  </a:solidFill>
                </a:endParaRPr>
              </a:p>
              <a:p>
                <a:pPr marL="342900" indent="-342900" algn="l">
                  <a:buFont typeface="Courier New" panose="02070309020205020404" pitchFamily="49" charset="0"/>
                  <a:buChar char="o"/>
                </a:pPr>
                <a:endParaRPr lang="en-US" dirty="0">
                  <a:solidFill>
                    <a:schemeClr val="tx1"/>
                  </a:solidFill>
                </a:endParaRPr>
              </a:p>
            </p:txBody>
          </p:sp>
        </mc:Choice>
        <mc:Fallback xmlns="">
          <p:sp>
            <p:nvSpPr>
              <p:cNvPr id="15" name="Content Placeholder 1"/>
              <p:cNvSpPr txBox="1">
                <a:spLocks noRot="1" noChangeAspect="1" noMove="1" noResize="1" noEditPoints="1" noAdjustHandles="1" noChangeArrowheads="1" noChangeShapeType="1" noTextEdit="1"/>
              </p:cNvSpPr>
              <p:nvPr/>
            </p:nvSpPr>
            <p:spPr bwMode="auto">
              <a:xfrm>
                <a:off x="472272" y="1115705"/>
                <a:ext cx="11635991" cy="4953000"/>
              </a:xfrm>
              <a:prstGeom prst="rect">
                <a:avLst/>
              </a:prstGeom>
              <a:blipFill rotWithShape="0">
                <a:blip r:embed="rId3"/>
                <a:stretch>
                  <a:fillRect l="-1205" t="-1476" b="-108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386865058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1"/>
              <p:cNvSpPr txBox="1">
                <a:spLocks/>
              </p:cNvSpPr>
              <p:nvPr/>
            </p:nvSpPr>
            <p:spPr bwMode="auto">
              <a:xfrm>
                <a:off x="522514" y="874553"/>
                <a:ext cx="11133573" cy="4953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sz="2400" dirty="0" smtClean="0">
                    <a:solidFill>
                      <a:schemeClr val="tx1"/>
                    </a:solidFill>
                  </a:rPr>
                  <a:t>Linear </a:t>
                </a:r>
                <a:r>
                  <a:rPr lang="en-US" sz="2400" dirty="0">
                    <a:solidFill>
                      <a:schemeClr val="tx1"/>
                    </a:solidFill>
                  </a:rPr>
                  <a:t>programming may be used to solve the optimization problem if we replace the zero-norm by its more tractable convex approximation, the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𝑙</m:t>
                        </m:r>
                      </m:e>
                      <m:sub>
                        <m:r>
                          <a:rPr lang="en-US" sz="2400">
                            <a:solidFill>
                              <a:schemeClr val="tx1"/>
                            </a:solidFill>
                            <a:latin typeface="Cambria Math" panose="02040503050406030204" pitchFamily="18" charset="0"/>
                          </a:rPr>
                          <m:t>1</m:t>
                        </m:r>
                      </m:sub>
                    </m:sSub>
                  </m:oMath>
                </a14:m>
                <a:r>
                  <a:rPr lang="en-US" sz="2400" dirty="0">
                    <a:solidFill>
                      <a:schemeClr val="tx1"/>
                    </a:solidFill>
                  </a:rPr>
                  <a:t>-norm, </a:t>
                </a:r>
                <a14:m>
                  <m:oMath xmlns:m="http://schemas.openxmlformats.org/officeDocument/2006/math">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𝑥</m:t>
                        </m:r>
                      </m:e>
                    </m:acc>
                    <m:r>
                      <a:rPr lang="en-US" sz="2400">
                        <a:solidFill>
                          <a:schemeClr val="tx1"/>
                        </a:solidFill>
                        <a:latin typeface="Cambria Math" panose="02040503050406030204" pitchFamily="18" charset="0"/>
                      </a:rPr>
                      <m:t>=</m:t>
                    </m:r>
                    <m:func>
                      <m:funcPr>
                        <m:ctrlPr>
                          <a:rPr lang="en-US" sz="2400" i="1">
                            <a:solidFill>
                              <a:schemeClr val="tx1"/>
                            </a:solidFill>
                            <a:latin typeface="Cambria Math" panose="02040503050406030204" pitchFamily="18" charset="0"/>
                          </a:rPr>
                        </m:ctrlPr>
                      </m:funcPr>
                      <m:fName>
                        <m:r>
                          <m:rPr>
                            <m:sty m:val="p"/>
                          </m:rPr>
                          <a:rPr lang="en-US" sz="2400">
                            <a:solidFill>
                              <a:schemeClr val="tx1"/>
                            </a:solidFill>
                            <a:latin typeface="Cambria Math" panose="02040503050406030204" pitchFamily="18" charset="0"/>
                          </a:rPr>
                          <m:t>arg</m:t>
                        </m:r>
                      </m:fName>
                      <m:e>
                        <m:func>
                          <m:funcPr>
                            <m:ctrlPr>
                              <a:rPr lang="en-US" sz="2400" i="1">
                                <a:solidFill>
                                  <a:schemeClr val="tx1"/>
                                </a:solidFill>
                                <a:latin typeface="Cambria Math" panose="02040503050406030204" pitchFamily="18" charset="0"/>
                              </a:rPr>
                            </m:ctrlPr>
                          </m:funcPr>
                          <m:fName>
                            <m:limLow>
                              <m:limLowPr>
                                <m:ctrlPr>
                                  <a:rPr lang="en-US" sz="2400" i="1">
                                    <a:solidFill>
                                      <a:schemeClr val="tx1"/>
                                    </a:solidFill>
                                    <a:latin typeface="Cambria Math" panose="02040503050406030204" pitchFamily="18" charset="0"/>
                                  </a:rPr>
                                </m:ctrlPr>
                              </m:limLowPr>
                              <m:e>
                                <m:r>
                                  <m:rPr>
                                    <m:sty m:val="p"/>
                                  </m:rPr>
                                  <a:rPr lang="en-US" sz="2400">
                                    <a:solidFill>
                                      <a:schemeClr val="tx1"/>
                                    </a:solidFill>
                                    <a:latin typeface="Cambria Math" panose="02040503050406030204" pitchFamily="18" charset="0"/>
                                  </a:rPr>
                                  <m:t>min</m:t>
                                </m:r>
                              </m:e>
                              <m:lim>
                                <m:r>
                                  <a:rPr lang="en-US" sz="2400" i="1">
                                    <a:solidFill>
                                      <a:schemeClr val="tx1"/>
                                    </a:solidFill>
                                    <a:latin typeface="Cambria Math" panose="02040503050406030204" pitchFamily="18" charset="0"/>
                                  </a:rPr>
                                  <m:t>𝑧</m:t>
                                </m:r>
                                <m:r>
                                  <a:rPr lang="en-US" sz="240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𝐴𝑧</m:t>
                                </m:r>
                                <m:r>
                                  <a:rPr lang="en-US" sz="240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𝑦</m:t>
                                </m:r>
                              </m:lim>
                            </m:limLow>
                          </m:fName>
                          <m:e>
                            <m:sSub>
                              <m:sSubPr>
                                <m:ctrlPr>
                                  <a:rPr lang="en-US" sz="2400" i="1">
                                    <a:solidFill>
                                      <a:schemeClr val="tx1"/>
                                    </a:solidFill>
                                    <a:latin typeface="Cambria Math" panose="02040503050406030204" pitchFamily="18" charset="0"/>
                                  </a:rPr>
                                </m:ctrlPr>
                              </m:sSubPr>
                              <m:e>
                                <m:d>
                                  <m:dPr>
                                    <m:begChr m:val="‖"/>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𝑧</m:t>
                                    </m:r>
                                  </m:e>
                                </m:d>
                              </m:e>
                              <m:sub>
                                <m:r>
                                  <a:rPr lang="en-US" sz="2400">
                                    <a:solidFill>
                                      <a:schemeClr val="tx1"/>
                                    </a:solidFill>
                                    <a:latin typeface="Cambria Math" panose="02040503050406030204" pitchFamily="18" charset="0"/>
                                  </a:rPr>
                                  <m:t>1</m:t>
                                </m:r>
                              </m:sub>
                            </m:sSub>
                          </m:e>
                        </m:func>
                      </m:e>
                    </m:func>
                  </m:oMath>
                </a14:m>
                <a:endParaRPr lang="en-US" sz="2400" dirty="0">
                  <a:solidFill>
                    <a:schemeClr val="tx1"/>
                  </a:solidFill>
                </a:endParaRPr>
              </a:p>
              <a:p>
                <a:pPr marL="342900" indent="-342900" algn="l">
                  <a:buFont typeface="Courier New" panose="02070309020205020404" pitchFamily="49" charset="0"/>
                  <a:buChar char="o"/>
                </a:pPr>
                <a:r>
                  <a:rPr lang="en-US" sz="2400" dirty="0">
                    <a:solidFill>
                      <a:schemeClr val="tx1"/>
                    </a:solidFill>
                  </a:rPr>
                  <a:t>Given that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𝐴</m:t>
                        </m:r>
                      </m:e>
                      <m:sub>
                        <m:r>
                          <a:rPr lang="en-US" sz="2400" i="1">
                            <a:solidFill>
                              <a:schemeClr val="tx1"/>
                            </a:solidFill>
                            <a:latin typeface="Cambria Math" panose="02040503050406030204" pitchFamily="18" charset="0"/>
                          </a:rPr>
                          <m:t>𝑚</m:t>
                        </m:r>
                        <m:r>
                          <a:rPr lang="en-US" sz="240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𝑛</m:t>
                        </m:r>
                      </m:sub>
                    </m:sSub>
                  </m:oMath>
                </a14:m>
                <a:r>
                  <a:rPr lang="en-US" sz="2400" dirty="0">
                    <a:solidFill>
                      <a:schemeClr val="tx1"/>
                    </a:solidFill>
                  </a:rPr>
                  <a:t> has the above property and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𝛿</m:t>
                        </m:r>
                      </m:e>
                      <m:sub>
                        <m:r>
                          <a:rPr lang="en-US" sz="2400">
                            <a:solidFill>
                              <a:schemeClr val="tx1"/>
                            </a:solidFill>
                            <a:latin typeface="Cambria Math" panose="02040503050406030204" pitchFamily="18" charset="0"/>
                          </a:rPr>
                          <m:t>2</m:t>
                        </m:r>
                        <m:r>
                          <a:rPr lang="en-US" sz="2400" i="1">
                            <a:solidFill>
                              <a:schemeClr val="tx1"/>
                            </a:solidFill>
                            <a:latin typeface="Cambria Math" panose="02040503050406030204" pitchFamily="18" charset="0"/>
                          </a:rPr>
                          <m:t>𝑘</m:t>
                        </m:r>
                      </m:sub>
                    </m:sSub>
                    <m:r>
                      <a:rPr lang="en-US" sz="2400">
                        <a:solidFill>
                          <a:schemeClr val="tx1"/>
                        </a:solidFill>
                        <a:latin typeface="Cambria Math" panose="02040503050406030204" pitchFamily="18" charset="0"/>
                      </a:rPr>
                      <m:t>&lt;</m:t>
                    </m:r>
                    <m:rad>
                      <m:radPr>
                        <m:degHide m:val="on"/>
                        <m:ctrlPr>
                          <a:rPr lang="en-US" sz="2400" i="1">
                            <a:solidFill>
                              <a:schemeClr val="tx1"/>
                            </a:solidFill>
                            <a:latin typeface="Cambria Math" panose="02040503050406030204" pitchFamily="18" charset="0"/>
                          </a:rPr>
                        </m:ctrlPr>
                      </m:radPr>
                      <m:deg/>
                      <m:e>
                        <m:r>
                          <a:rPr lang="en-US" sz="2400">
                            <a:solidFill>
                              <a:schemeClr val="tx1"/>
                            </a:solidFill>
                            <a:latin typeface="Cambria Math" panose="02040503050406030204" pitchFamily="18" charset="0"/>
                          </a:rPr>
                          <m:t>2</m:t>
                        </m:r>
                      </m:e>
                    </m:rad>
                    <m:r>
                      <a:rPr lang="en-US" sz="2400" i="1">
                        <a:solidFill>
                          <a:schemeClr val="tx1"/>
                        </a:solidFill>
                        <a:latin typeface="Cambria Math" panose="02040503050406030204" pitchFamily="18" charset="0"/>
                      </a:rPr>
                      <m:t>−</m:t>
                    </m:r>
                    <m:r>
                      <a:rPr lang="en-US" sz="2400">
                        <a:solidFill>
                          <a:schemeClr val="tx1"/>
                        </a:solidFill>
                        <a:latin typeface="Cambria Math" panose="02040503050406030204" pitchFamily="18" charset="0"/>
                      </a:rPr>
                      <m:t>1</m:t>
                    </m:r>
                  </m:oMath>
                </a14:m>
                <a:r>
                  <a:rPr lang="en-US" sz="2400" dirty="0">
                    <a:solidFill>
                      <a:schemeClr val="tx1"/>
                    </a:solidFill>
                  </a:rPr>
                  <a:t>, if we observe </a:t>
                </a:r>
                <a14:m>
                  <m:oMath xmlns:m="http://schemas.openxmlformats.org/officeDocument/2006/math">
                    <m:r>
                      <a:rPr lang="en-US" sz="2400" i="1">
                        <a:solidFill>
                          <a:schemeClr val="tx1"/>
                        </a:solidFill>
                        <a:latin typeface="Cambria Math" panose="02040503050406030204" pitchFamily="18" charset="0"/>
                      </a:rPr>
                      <m:t>𝑦</m:t>
                    </m:r>
                    <m:r>
                      <a:rPr lang="en-US" sz="2400">
                        <a:solidFill>
                          <a:schemeClr val="tx1"/>
                        </a:solidFill>
                        <a:latin typeface="Cambria Math" panose="02040503050406030204" pitchFamily="18" charset="0"/>
                      </a:rPr>
                      <m:t> = </m:t>
                    </m:r>
                    <m:r>
                      <a:rPr lang="en-US" sz="2400" i="1">
                        <a:solidFill>
                          <a:schemeClr val="tx1"/>
                        </a:solidFill>
                        <a:latin typeface="Cambria Math" panose="02040503050406030204" pitchFamily="18" charset="0"/>
                      </a:rPr>
                      <m:t>𝐴𝑥</m:t>
                    </m:r>
                  </m:oMath>
                </a14:m>
                <a:r>
                  <a:rPr lang="en-US" sz="2400" dirty="0">
                    <a:solidFill>
                      <a:schemeClr val="tx1"/>
                    </a:solidFill>
                  </a:rPr>
                  <a:t>, then the solution </a:t>
                </a:r>
                <a14:m>
                  <m:oMath xmlns:m="http://schemas.openxmlformats.org/officeDocument/2006/math">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𝑥</m:t>
                        </m:r>
                      </m:e>
                    </m:acc>
                  </m:oMath>
                </a14:m>
                <a:r>
                  <a:rPr lang="en-US" sz="2400" dirty="0">
                    <a:solidFill>
                      <a:schemeClr val="tx1"/>
                    </a:solidFill>
                  </a:rPr>
                  <a:t> satisfies</a:t>
                </a:r>
              </a:p>
              <a:p>
                <a:r>
                  <a:rPr lang="en-US" sz="2400" dirty="0">
                    <a:solidFill>
                      <a:schemeClr val="tx1"/>
                    </a:solidFill>
                  </a:rPr>
                  <a:t> </a:t>
                </a:r>
                <a14:m>
                  <m:oMath xmlns:m="http://schemas.openxmlformats.org/officeDocument/2006/math">
                    <m:sSub>
                      <m:sSubPr>
                        <m:ctrlPr>
                          <a:rPr lang="en-US" sz="2400" i="1">
                            <a:solidFill>
                              <a:schemeClr val="tx1"/>
                            </a:solidFill>
                            <a:latin typeface="Cambria Math" panose="02040503050406030204" pitchFamily="18" charset="0"/>
                          </a:rPr>
                        </m:ctrlPr>
                      </m:sSubPr>
                      <m:e>
                        <m:d>
                          <m:dPr>
                            <m:begChr m:val="‖"/>
                            <m:endChr m:val="‖"/>
                            <m:ctrlPr>
                              <a:rPr lang="en-US" sz="2400" i="1">
                                <a:solidFill>
                                  <a:schemeClr val="tx1"/>
                                </a:solidFill>
                                <a:latin typeface="Cambria Math" panose="02040503050406030204" pitchFamily="18" charset="0"/>
                              </a:rPr>
                            </m:ctrlPr>
                          </m:dPr>
                          <m:e>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𝑥</m:t>
                                </m:r>
                              </m:e>
                            </m:acc>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𝑥</m:t>
                            </m:r>
                          </m:e>
                        </m:d>
                      </m:e>
                      <m:sub>
                        <m:r>
                          <a:rPr lang="en-US" sz="2400">
                            <a:solidFill>
                              <a:schemeClr val="tx1"/>
                            </a:solidFill>
                            <a:latin typeface="Cambria Math" panose="02040503050406030204" pitchFamily="18" charset="0"/>
                          </a:rPr>
                          <m:t>2</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𝐶</m:t>
                        </m:r>
                      </m:e>
                      <m:sub>
                        <m:r>
                          <a:rPr lang="en-US" sz="2400">
                            <a:solidFill>
                              <a:schemeClr val="tx1"/>
                            </a:solidFill>
                            <a:latin typeface="Cambria Math" panose="02040503050406030204" pitchFamily="18" charset="0"/>
                          </a:rPr>
                          <m:t>0</m:t>
                        </m:r>
                      </m:sub>
                    </m:sSub>
                    <m:f>
                      <m:fPr>
                        <m:ctrlPr>
                          <a:rPr lang="en-US" sz="2400" i="1">
                            <a:solidFill>
                              <a:schemeClr val="tx1"/>
                            </a:solidFill>
                            <a:latin typeface="Cambria Math" panose="02040503050406030204" pitchFamily="18" charset="0"/>
                          </a:rPr>
                        </m:ctrlPr>
                      </m:fPr>
                      <m:num>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𝜎</m:t>
                            </m:r>
                          </m:e>
                          <m:sub>
                            <m:r>
                              <a:rPr lang="en-US" sz="2400" i="1">
                                <a:solidFill>
                                  <a:schemeClr val="tx1"/>
                                </a:solidFill>
                                <a:latin typeface="Cambria Math" panose="02040503050406030204" pitchFamily="18" charset="0"/>
                              </a:rPr>
                              <m:t>𝑘</m:t>
                            </m:r>
                          </m:sub>
                        </m:sSub>
                        <m:sSub>
                          <m:sSubPr>
                            <m:ctrlPr>
                              <a:rPr lang="en-US" sz="2400" i="1">
                                <a:solidFill>
                                  <a:schemeClr val="tx1"/>
                                </a:solidFill>
                                <a:latin typeface="Cambria Math" panose="02040503050406030204" pitchFamily="18" charset="0"/>
                              </a:rPr>
                            </m:ctrlPr>
                          </m:sSubPr>
                          <m:e>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𝑥</m:t>
                                </m:r>
                              </m:e>
                            </m:d>
                          </m:e>
                          <m:sub>
                            <m:r>
                              <a:rPr lang="en-US" sz="2400">
                                <a:solidFill>
                                  <a:schemeClr val="tx1"/>
                                </a:solidFill>
                                <a:latin typeface="Cambria Math" panose="02040503050406030204" pitchFamily="18" charset="0"/>
                              </a:rPr>
                              <m:t>1</m:t>
                            </m:r>
                          </m:sub>
                        </m:sSub>
                      </m:num>
                      <m:den>
                        <m:rad>
                          <m:radPr>
                            <m:degHide m:val="on"/>
                            <m:ctrlPr>
                              <a:rPr lang="en-US" sz="2400" i="1">
                                <a:solidFill>
                                  <a:schemeClr val="tx1"/>
                                </a:solidFill>
                                <a:latin typeface="Cambria Math" panose="02040503050406030204" pitchFamily="18" charset="0"/>
                              </a:rPr>
                            </m:ctrlPr>
                          </m:radPr>
                          <m:deg/>
                          <m:e>
                            <m:r>
                              <a:rPr lang="en-US" sz="2400" i="1">
                                <a:solidFill>
                                  <a:schemeClr val="tx1"/>
                                </a:solidFill>
                                <a:latin typeface="Cambria Math" panose="02040503050406030204" pitchFamily="18" charset="0"/>
                              </a:rPr>
                              <m:t>𝑘</m:t>
                            </m:r>
                          </m:e>
                        </m:rad>
                      </m:den>
                    </m:f>
                  </m:oMath>
                </a14:m>
                <a:r>
                  <a:rPr lang="en-US" sz="2400" dirty="0">
                    <a:solidFill>
                      <a:schemeClr val="tx1"/>
                    </a:solidFill>
                  </a:rPr>
                  <a:t> </a:t>
                </a:r>
              </a:p>
              <a:p>
                <a:pPr marL="342900" indent="-342900" algn="l">
                  <a:buFont typeface="Courier New" panose="02070309020205020404" pitchFamily="49" charset="0"/>
                  <a:buChar char="o"/>
                </a:pPr>
                <a:r>
                  <a:rPr lang="en-US" sz="2400" dirty="0">
                    <a:solidFill>
                      <a:schemeClr val="tx1"/>
                    </a:solidFill>
                  </a:rPr>
                  <a:t>Thus, in compressive sensing applications, if </a:t>
                </a:r>
                <a14:m>
                  <m:oMath xmlns:m="http://schemas.openxmlformats.org/officeDocument/2006/math">
                    <m:r>
                      <a:rPr lang="en-US" sz="2400" i="1">
                        <a:solidFill>
                          <a:schemeClr val="tx1"/>
                        </a:solidFill>
                        <a:latin typeface="Cambria Math" panose="02040503050406030204" pitchFamily="18" charset="0"/>
                      </a:rPr>
                      <m:t>𝑥</m:t>
                    </m:r>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𝑆</m:t>
                        </m:r>
                      </m:e>
                      <m:sub>
                        <m:r>
                          <a:rPr lang="en-US" sz="2400" i="1">
                            <a:solidFill>
                              <a:schemeClr val="tx1"/>
                            </a:solidFill>
                            <a:latin typeface="Cambria Math" panose="02040503050406030204" pitchFamily="18" charset="0"/>
                          </a:rPr>
                          <m:t>𝑘</m:t>
                        </m:r>
                      </m:sub>
                    </m:sSub>
                  </m:oMath>
                </a14:m>
                <a:r>
                  <a:rPr lang="en-US" sz="2400" dirty="0">
                    <a:solidFill>
                      <a:schemeClr val="tx1"/>
                    </a:solidFill>
                  </a:rPr>
                  <a:t> and </a:t>
                </a:r>
                <a14:m>
                  <m:oMath xmlns:m="http://schemas.openxmlformats.org/officeDocument/2006/math">
                    <m:r>
                      <a:rPr lang="en-US" sz="2400" i="1">
                        <a:solidFill>
                          <a:schemeClr val="tx1"/>
                        </a:solidFill>
                        <a:latin typeface="Cambria Math" panose="02040503050406030204" pitchFamily="18" charset="0"/>
                      </a:rPr>
                      <m:t>𝐴</m:t>
                    </m:r>
                    <m:r>
                      <a:rPr lang="en-US" sz="2400">
                        <a:solidFill>
                          <a:schemeClr val="tx1"/>
                        </a:solidFill>
                        <a:latin typeface="Cambria Math" panose="02040503050406030204" pitchFamily="18" charset="0"/>
                      </a:rPr>
                      <m:t> </m:t>
                    </m:r>
                  </m:oMath>
                </a14:m>
                <a:r>
                  <a:rPr lang="en-US" sz="2400" dirty="0">
                    <a:solidFill>
                      <a:schemeClr val="tx1"/>
                    </a:solidFill>
                  </a:rPr>
                  <a:t>satisfies the RIP, condition (1), we can recover any </a:t>
                </a:r>
                <a14:m>
                  <m:oMath xmlns:m="http://schemas.openxmlformats.org/officeDocument/2006/math">
                    <m:r>
                      <a:rPr lang="en-US" sz="2400" i="1">
                        <a:solidFill>
                          <a:schemeClr val="tx1"/>
                        </a:solidFill>
                        <a:latin typeface="Cambria Math" panose="02040503050406030204" pitchFamily="18" charset="0"/>
                      </a:rPr>
                      <m:t>𝑘</m:t>
                    </m:r>
                  </m:oMath>
                </a14:m>
                <a:r>
                  <a:rPr lang="en-US" sz="2400" dirty="0">
                    <a:solidFill>
                      <a:schemeClr val="tx1"/>
                    </a:solidFill>
                  </a:rPr>
                  <a:t>-sparse signal </a:t>
                </a:r>
                <a14:m>
                  <m:oMath xmlns:m="http://schemas.openxmlformats.org/officeDocument/2006/math">
                    <m:r>
                      <a:rPr lang="en-US" sz="2400" i="1">
                        <a:solidFill>
                          <a:schemeClr val="tx1"/>
                        </a:solidFill>
                        <a:latin typeface="Cambria Math" panose="02040503050406030204" pitchFamily="18" charset="0"/>
                      </a:rPr>
                      <m:t>𝑥</m:t>
                    </m:r>
                  </m:oMath>
                </a14:m>
                <a:r>
                  <a:rPr lang="en-US" sz="2400" dirty="0">
                    <a:solidFill>
                      <a:schemeClr val="tx1"/>
                    </a:solidFill>
                  </a:rPr>
                  <a:t> exactly (as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𝜎</m:t>
                        </m:r>
                      </m:e>
                      <m:sub>
                        <m:r>
                          <a:rPr lang="en-US" sz="2400" i="1">
                            <a:solidFill>
                              <a:schemeClr val="tx1"/>
                            </a:solidFill>
                            <a:latin typeface="Cambria Math" panose="02040503050406030204" pitchFamily="18" charset="0"/>
                          </a:rPr>
                          <m:t>𝑘</m:t>
                        </m:r>
                      </m:sub>
                    </m:sSub>
                    <m:sSub>
                      <m:sSubPr>
                        <m:ctrlPr>
                          <a:rPr lang="en-US" sz="2400" i="1">
                            <a:solidFill>
                              <a:schemeClr val="tx1"/>
                            </a:solidFill>
                            <a:latin typeface="Cambria Math" panose="02040503050406030204" pitchFamily="18" charset="0"/>
                          </a:rPr>
                        </m:ctrlPr>
                      </m:sSubPr>
                      <m:e>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𝑥</m:t>
                            </m:r>
                          </m:e>
                        </m:d>
                      </m:e>
                      <m:sub>
                        <m:r>
                          <a:rPr lang="en-US" sz="2400">
                            <a:solidFill>
                              <a:schemeClr val="tx1"/>
                            </a:solidFill>
                            <a:latin typeface="Cambria Math" panose="02040503050406030204" pitchFamily="18" charset="0"/>
                          </a:rPr>
                          <m:t>1</m:t>
                        </m:r>
                      </m:sub>
                    </m:sSub>
                    <m:r>
                      <a:rPr lang="en-US" sz="2400">
                        <a:solidFill>
                          <a:schemeClr val="tx1"/>
                        </a:solidFill>
                        <a:latin typeface="Cambria Math" panose="02040503050406030204" pitchFamily="18" charset="0"/>
                      </a:rPr>
                      <m:t>=0</m:t>
                    </m:r>
                  </m:oMath>
                </a14:m>
                <a:r>
                  <a:rPr lang="en-US" sz="2400" dirty="0">
                    <a:solidFill>
                      <a:schemeClr val="tx1"/>
                    </a:solidFill>
                  </a:rPr>
                  <a:t>) using only </a:t>
                </a:r>
                <a14:m>
                  <m:oMath xmlns:m="http://schemas.openxmlformats.org/officeDocument/2006/math">
                    <m:r>
                      <a:rPr lang="en-US" sz="2400" i="1">
                        <a:solidFill>
                          <a:schemeClr val="tx1"/>
                        </a:solidFill>
                        <a:latin typeface="Cambria Math" panose="02040503050406030204" pitchFamily="18" charset="0"/>
                      </a:rPr>
                      <m:t>𝑂</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𝑘</m:t>
                        </m:r>
                        <m:func>
                          <m:funcPr>
                            <m:ctrlPr>
                              <a:rPr lang="en-US" sz="2400" i="1">
                                <a:solidFill>
                                  <a:schemeClr val="tx1"/>
                                </a:solidFill>
                                <a:latin typeface="Cambria Math" panose="02040503050406030204" pitchFamily="18" charset="0"/>
                              </a:rPr>
                            </m:ctrlPr>
                          </m:funcPr>
                          <m:fName>
                            <m:r>
                              <m:rPr>
                                <m:sty m:val="p"/>
                              </m:rPr>
                              <a:rPr lang="en-US" sz="2400">
                                <a:solidFill>
                                  <a:schemeClr val="tx1"/>
                                </a:solidFill>
                                <a:latin typeface="Cambria Math" panose="02040503050406030204" pitchFamily="18" charset="0"/>
                              </a:rPr>
                              <m:t>log</m:t>
                            </m:r>
                          </m:fName>
                          <m:e>
                            <m:r>
                              <a:rPr lang="en-US" sz="2400">
                                <a:solidFill>
                                  <a:schemeClr val="tx1"/>
                                </a:solidFill>
                                <a:latin typeface="Cambria Math" panose="02040503050406030204" pitchFamily="18" charset="0"/>
                              </a:rPr>
                              <m:t>(</m:t>
                            </m:r>
                            <m:f>
                              <m:fPr>
                                <m:type m:val="lin"/>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𝑛</m:t>
                                </m:r>
                              </m:num>
                              <m:den>
                                <m:r>
                                  <a:rPr lang="en-US" sz="2400" i="1">
                                    <a:solidFill>
                                      <a:schemeClr val="tx1"/>
                                    </a:solidFill>
                                    <a:latin typeface="Cambria Math" panose="02040503050406030204" pitchFamily="18" charset="0"/>
                                  </a:rPr>
                                  <m:t>𝑘</m:t>
                                </m:r>
                              </m:den>
                            </m:f>
                            <m:r>
                              <a:rPr lang="en-US" sz="2400">
                                <a:solidFill>
                                  <a:schemeClr val="tx1"/>
                                </a:solidFill>
                                <a:latin typeface="Cambria Math" panose="02040503050406030204" pitchFamily="18" charset="0"/>
                              </a:rPr>
                              <m:t>)</m:t>
                            </m:r>
                          </m:e>
                        </m:func>
                      </m:e>
                    </m:d>
                  </m:oMath>
                </a14:m>
                <a:r>
                  <a:rPr lang="en-US" sz="2400" dirty="0">
                    <a:solidFill>
                      <a:schemeClr val="tx1"/>
                    </a:solidFill>
                  </a:rPr>
                  <a:t> observations, since </a:t>
                </a:r>
                <a14:m>
                  <m:oMath xmlns:m="http://schemas.openxmlformats.org/officeDocument/2006/math">
                    <m:r>
                      <a:rPr lang="en-US" sz="2400" i="1">
                        <a:solidFill>
                          <a:schemeClr val="tx1"/>
                        </a:solidFill>
                        <a:latin typeface="Cambria Math" panose="02040503050406030204" pitchFamily="18" charset="0"/>
                      </a:rPr>
                      <m:t>𝑚</m:t>
                    </m:r>
                    <m:r>
                      <a:rPr lang="en-US" sz="2400">
                        <a:solidFill>
                          <a:schemeClr val="tx1"/>
                        </a:solidFill>
                        <a:latin typeface="Cambria Math" panose="02040503050406030204" pitchFamily="18" charset="0"/>
                      </a:rPr>
                      <m:t> = </m:t>
                    </m:r>
                    <m:r>
                      <a:rPr lang="en-US" sz="2400" i="1">
                        <a:solidFill>
                          <a:schemeClr val="tx1"/>
                        </a:solidFill>
                        <a:latin typeface="Cambria Math" panose="02040503050406030204" pitchFamily="18" charset="0"/>
                      </a:rPr>
                      <m:t>𝑂</m:t>
                    </m:r>
                    <m:d>
                      <m:dPr>
                        <m:ctrlPr>
                          <a:rPr lang="en-US" sz="2400" i="1">
                            <a:solidFill>
                              <a:schemeClr val="tx1"/>
                            </a:solidFill>
                            <a:latin typeface="Cambria Math" panose="02040503050406030204" pitchFamily="18" charset="0"/>
                          </a:rPr>
                        </m:ctrlPr>
                      </m:dPr>
                      <m:e>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𝑘</m:t>
                            </m:r>
                            <m:func>
                              <m:funcPr>
                                <m:ctrlPr>
                                  <a:rPr lang="en-US" sz="2400" i="1">
                                    <a:solidFill>
                                      <a:schemeClr val="tx1"/>
                                    </a:solidFill>
                                    <a:latin typeface="Cambria Math" panose="02040503050406030204" pitchFamily="18" charset="0"/>
                                  </a:rPr>
                                </m:ctrlPr>
                              </m:funcPr>
                              <m:fName>
                                <m:r>
                                  <m:rPr>
                                    <m:sty m:val="p"/>
                                  </m:rPr>
                                  <a:rPr lang="en-US" sz="2400">
                                    <a:solidFill>
                                      <a:schemeClr val="tx1"/>
                                    </a:solidFill>
                                    <a:latin typeface="Cambria Math" panose="02040503050406030204" pitchFamily="18" charset="0"/>
                                  </a:rPr>
                                  <m:t>log</m:t>
                                </m:r>
                              </m:fName>
                              <m:e>
                                <m:d>
                                  <m:dPr>
                                    <m:ctrlPr>
                                      <a:rPr lang="en-US" sz="2400" i="1">
                                        <a:solidFill>
                                          <a:schemeClr val="tx1"/>
                                        </a:solidFill>
                                        <a:latin typeface="Cambria Math" panose="02040503050406030204" pitchFamily="18" charset="0"/>
                                      </a:rPr>
                                    </m:ctrlPr>
                                  </m:dPr>
                                  <m:e>
                                    <m:f>
                                      <m:fPr>
                                        <m:type m:val="lin"/>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𝑛</m:t>
                                        </m:r>
                                      </m:num>
                                      <m:den>
                                        <m:r>
                                          <a:rPr lang="en-US" sz="2400" i="1">
                                            <a:solidFill>
                                              <a:schemeClr val="tx1"/>
                                            </a:solidFill>
                                            <a:latin typeface="Cambria Math" panose="02040503050406030204" pitchFamily="18" charset="0"/>
                                          </a:rPr>
                                          <m:t>𝑘</m:t>
                                        </m:r>
                                      </m:den>
                                    </m:f>
                                  </m:e>
                                </m:d>
                              </m:e>
                            </m:func>
                          </m:num>
                          <m:den>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𝛿</m:t>
                                </m:r>
                              </m:e>
                              <m:sub>
                                <m:r>
                                  <a:rPr lang="en-US" sz="2400">
                                    <a:solidFill>
                                      <a:schemeClr val="tx1"/>
                                    </a:solidFill>
                                    <a:latin typeface="Cambria Math" panose="02040503050406030204" pitchFamily="18" charset="0"/>
                                  </a:rPr>
                                  <m:t>2</m:t>
                                </m:r>
                                <m:r>
                                  <a:rPr lang="en-US" sz="2400" i="1">
                                    <a:solidFill>
                                      <a:schemeClr val="tx1"/>
                                    </a:solidFill>
                                    <a:latin typeface="Cambria Math" panose="02040503050406030204" pitchFamily="18" charset="0"/>
                                  </a:rPr>
                                  <m:t>𝑘</m:t>
                                </m:r>
                              </m:sub>
                              <m:sup>
                                <m:r>
                                  <a:rPr lang="en-US" sz="2400">
                                    <a:solidFill>
                                      <a:schemeClr val="tx1"/>
                                    </a:solidFill>
                                    <a:latin typeface="Cambria Math" panose="02040503050406030204" pitchFamily="18" charset="0"/>
                                  </a:rPr>
                                  <m:t>2</m:t>
                                </m:r>
                              </m:sup>
                            </m:sSubSup>
                          </m:den>
                        </m:f>
                      </m:e>
                    </m:d>
                  </m:oMath>
                </a14:m>
                <a:endParaRPr lang="en-US" sz="2400" dirty="0">
                  <a:solidFill>
                    <a:schemeClr val="tx1"/>
                  </a:solidFill>
                </a:endParaRPr>
              </a:p>
              <a:p>
                <a:pPr marL="342900" indent="-342900" algn="l">
                  <a:buFont typeface="Courier New" panose="02070309020205020404" pitchFamily="49" charset="0"/>
                  <a:buChar char="o"/>
                </a:pPr>
                <a:r>
                  <a:rPr lang="en-US" sz="2400" dirty="0">
                    <a:solidFill>
                      <a:schemeClr val="tx1"/>
                    </a:solidFill>
                  </a:rPr>
                  <a:t>Finally, if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𝐴</m:t>
                        </m:r>
                      </m:e>
                      <m:sub>
                        <m:r>
                          <a:rPr lang="en-US" sz="2400" i="1">
                            <a:solidFill>
                              <a:schemeClr val="tx1"/>
                            </a:solidFill>
                            <a:latin typeface="Cambria Math" panose="02040503050406030204" pitchFamily="18" charset="0"/>
                          </a:rPr>
                          <m:t>𝑚</m:t>
                        </m:r>
                        <m:r>
                          <a:rPr lang="en-US" sz="240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𝑛</m:t>
                        </m:r>
                      </m:sub>
                    </m:sSub>
                  </m:oMath>
                </a14:m>
                <a:r>
                  <a:rPr lang="en-US" sz="2400" dirty="0">
                    <a:solidFill>
                      <a:schemeClr val="tx1"/>
                    </a:solidFill>
                  </a:rPr>
                  <a:t> is random (e.g., chosen according to a Gaussian distribution) and </a:t>
                </a:r>
                <a14:m>
                  <m:oMath xmlns:m="http://schemas.openxmlformats.org/officeDocument/2006/math">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Φ</m:t>
                        </m:r>
                      </m:e>
                      <m:sub>
                        <m:r>
                          <a:rPr lang="en-US" sz="2400" i="1">
                            <a:solidFill>
                              <a:schemeClr val="tx1"/>
                            </a:solidFill>
                            <a:latin typeface="Cambria Math" panose="02040503050406030204" pitchFamily="18" charset="0"/>
                          </a:rPr>
                          <m:t>𝑛</m:t>
                        </m:r>
                        <m:r>
                          <a:rPr lang="en-US" sz="240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𝑛</m:t>
                        </m:r>
                      </m:sub>
                    </m:sSub>
                  </m:oMath>
                </a14:m>
                <a:r>
                  <a:rPr lang="en-US" sz="2400" dirty="0">
                    <a:solidFill>
                      <a:schemeClr val="tx1"/>
                    </a:solidFill>
                  </a:rPr>
                  <a:t> is an orthonormal basis, then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𝐴</m:t>
                        </m:r>
                      </m:e>
                      <m:sub>
                        <m:r>
                          <a:rPr lang="en-US" sz="2400" i="1">
                            <a:solidFill>
                              <a:schemeClr val="tx1"/>
                            </a:solidFill>
                            <a:latin typeface="Cambria Math" panose="02040503050406030204" pitchFamily="18" charset="0"/>
                          </a:rPr>
                          <m:t>𝑚</m:t>
                        </m:r>
                        <m:r>
                          <a:rPr lang="en-US" sz="240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𝑛</m:t>
                        </m:r>
                      </m:sub>
                    </m:sSub>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Φ</m:t>
                        </m:r>
                      </m:e>
                      <m:sub>
                        <m:r>
                          <a:rPr lang="en-US" sz="2400" i="1">
                            <a:solidFill>
                              <a:schemeClr val="tx1"/>
                            </a:solidFill>
                            <a:latin typeface="Cambria Math" panose="02040503050406030204" pitchFamily="18" charset="0"/>
                          </a:rPr>
                          <m:t>𝑛</m:t>
                        </m:r>
                        <m:r>
                          <a:rPr lang="en-US" sz="240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𝑛</m:t>
                        </m:r>
                      </m:sub>
                    </m:sSub>
                  </m:oMath>
                </a14:m>
                <a:r>
                  <a:rPr lang="en-US" sz="2400" dirty="0">
                    <a:solidFill>
                      <a:schemeClr val="tx1"/>
                    </a:solidFill>
                  </a:rPr>
                  <a:t> will also have a Gaussian distribution, and if </a:t>
                </a:r>
                <a14:m>
                  <m:oMath xmlns:m="http://schemas.openxmlformats.org/officeDocument/2006/math">
                    <m:r>
                      <a:rPr lang="en-US" sz="2400" i="1">
                        <a:solidFill>
                          <a:schemeClr val="tx1"/>
                        </a:solidFill>
                        <a:latin typeface="Cambria Math" panose="02040503050406030204" pitchFamily="18" charset="0"/>
                      </a:rPr>
                      <m:t>𝑚</m:t>
                    </m:r>
                  </m:oMath>
                </a14:m>
                <a:r>
                  <a:rPr lang="en-US" sz="2400" dirty="0">
                    <a:solidFill>
                      <a:schemeClr val="tx1"/>
                    </a:solidFill>
                  </a:rPr>
                  <a:t> is large, </a:t>
                </a:r>
                <a14:m>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𝐴</m:t>
                        </m:r>
                      </m:e>
                      <m:sup>
                        <m:r>
                          <a:rPr lang="en-US" sz="2400" i="1">
                            <a:solidFill>
                              <a:schemeClr val="tx1"/>
                            </a:solidFill>
                            <a:latin typeface="Cambria Math" panose="02040503050406030204" pitchFamily="18" charset="0"/>
                          </a:rPr>
                          <m:t>′</m:t>
                        </m:r>
                      </m:sup>
                    </m:sSup>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𝐴</m:t>
                    </m:r>
                    <m:r>
                      <a:rPr lang="en-US" sz="2400">
                        <a:solidFill>
                          <a:schemeClr val="tx1"/>
                        </a:solidFill>
                        <a:latin typeface="Cambria Math" panose="02040503050406030204" pitchFamily="18" charset="0"/>
                      </a:rPr>
                      <m:t>×</m:t>
                    </m:r>
                    <m:r>
                      <m:rPr>
                        <m:sty m:val="p"/>
                      </m:rPr>
                      <a:rPr lang="en-US" sz="2400">
                        <a:solidFill>
                          <a:schemeClr val="tx1"/>
                        </a:solidFill>
                        <a:latin typeface="Cambria Math" panose="02040503050406030204" pitchFamily="18" charset="0"/>
                      </a:rPr>
                      <m:t>Φ</m:t>
                    </m:r>
                  </m:oMath>
                </a14:m>
                <a:r>
                  <a:rPr lang="en-US" sz="2400" dirty="0">
                    <a:solidFill>
                      <a:schemeClr val="tx1"/>
                    </a:solidFill>
                  </a:rPr>
                  <a:t> will also satisfy the RIP condition (1) with high probability.</a:t>
                </a:r>
              </a:p>
            </p:txBody>
          </p:sp>
        </mc:Choice>
        <mc:Fallback xmlns="">
          <p:sp>
            <p:nvSpPr>
              <p:cNvPr id="15" name="Content Placeholder 1"/>
              <p:cNvSpPr txBox="1">
                <a:spLocks noRot="1" noChangeAspect="1" noMove="1" noResize="1" noEditPoints="1" noAdjustHandles="1" noChangeArrowheads="1" noChangeShapeType="1" noTextEdit="1"/>
              </p:cNvSpPr>
              <p:nvPr/>
            </p:nvSpPr>
            <p:spPr bwMode="auto">
              <a:xfrm>
                <a:off x="522514" y="874553"/>
                <a:ext cx="11133573" cy="4953000"/>
              </a:xfrm>
              <a:prstGeom prst="rect">
                <a:avLst/>
              </a:prstGeom>
              <a:blipFill rotWithShape="0">
                <a:blip r:embed="rId3"/>
                <a:stretch>
                  <a:fillRect l="-767" t="-984" r="-602" b="-210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 name="Content Placeholder 2"/>
          <p:cNvSpPr txBox="1">
            <a:spLocks/>
          </p:cNvSpPr>
          <p:nvPr/>
        </p:nvSpPr>
        <p:spPr bwMode="auto">
          <a:xfrm>
            <a:off x="1012811" y="110870"/>
            <a:ext cx="10372405" cy="81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600" dirty="0">
                <a:solidFill>
                  <a:schemeClr val="tx1"/>
                </a:solidFill>
              </a:rPr>
              <a:t>Big Data Analytics – Compressive Sensing</a:t>
            </a:r>
          </a:p>
        </p:txBody>
      </p:sp>
    </p:spTree>
    <p:extLst>
      <p:ext uri="{BB962C8B-B14F-4D97-AF65-F5344CB8AC3E}">
        <p14:creationId xmlns:p14="http://schemas.microsoft.com/office/powerpoint/2010/main" val="280272517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bwMode="auto">
          <a:xfrm>
            <a:off x="1008841" y="171046"/>
            <a:ext cx="10372405" cy="81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600" dirty="0">
                <a:solidFill>
                  <a:schemeClr val="tx1"/>
                </a:solidFill>
              </a:rPr>
              <a:t>Big Data Analytics – Compressive Sensing</a:t>
            </a:r>
          </a:p>
        </p:txBody>
      </p:sp>
      <p:grpSp>
        <p:nvGrpSpPr>
          <p:cNvPr id="11" name="Group 10"/>
          <p:cNvGrpSpPr/>
          <p:nvPr/>
        </p:nvGrpSpPr>
        <p:grpSpPr>
          <a:xfrm>
            <a:off x="439296" y="1147400"/>
            <a:ext cx="11636864" cy="4316044"/>
            <a:chOff x="-2107607" y="3701950"/>
            <a:chExt cx="12336777" cy="4927700"/>
          </a:xfrm>
        </p:grpSpPr>
        <p:pic>
          <p:nvPicPr>
            <p:cNvPr id="12" name="Picture 11"/>
            <p:cNvPicPr>
              <a:picLocks noChangeAspect="1"/>
            </p:cNvPicPr>
            <p:nvPr/>
          </p:nvPicPr>
          <p:blipFill rotWithShape="1">
            <a:blip r:embed="rId3"/>
            <a:srcRect l="32917" t="12963" r="22083" b="45555"/>
            <a:stretch/>
          </p:blipFill>
          <p:spPr>
            <a:xfrm>
              <a:off x="-609600" y="4400549"/>
              <a:ext cx="4114801" cy="2133601"/>
            </a:xfrm>
            <a:prstGeom prst="rect">
              <a:avLst/>
            </a:prstGeom>
          </p:spPr>
        </p:pic>
        <p:pic>
          <p:nvPicPr>
            <p:cNvPr id="13" name="Picture 12"/>
            <p:cNvPicPr>
              <a:picLocks noChangeAspect="1"/>
            </p:cNvPicPr>
            <p:nvPr/>
          </p:nvPicPr>
          <p:blipFill rotWithShape="1">
            <a:blip r:embed="rId4"/>
            <a:srcRect l="33334" t="13704" r="62083" b="47037"/>
            <a:stretch/>
          </p:blipFill>
          <p:spPr>
            <a:xfrm>
              <a:off x="-1828800" y="4400549"/>
              <a:ext cx="419099" cy="2019295"/>
            </a:xfrm>
            <a:prstGeom prst="rect">
              <a:avLst/>
            </a:prstGeom>
          </p:spPr>
        </p:pic>
        <p:sp>
          <p:nvSpPr>
            <p:cNvPr id="14" name="TextBox 13"/>
            <p:cNvSpPr txBox="1"/>
            <p:nvPr/>
          </p:nvSpPr>
          <p:spPr>
            <a:xfrm>
              <a:off x="-1219200" y="5082628"/>
              <a:ext cx="465192" cy="769441"/>
            </a:xfrm>
            <a:prstGeom prst="rect">
              <a:avLst/>
            </a:prstGeom>
            <a:noFill/>
          </p:spPr>
          <p:txBody>
            <a:bodyPr wrap="none" rtlCol="0">
              <a:spAutoFit/>
            </a:bodyPr>
            <a:lstStyle/>
            <a:p>
              <a:r>
                <a:rPr lang="en-US" sz="4400" b="1" dirty="0" smtClean="0"/>
                <a:t>=</a:t>
              </a:r>
              <a:endParaRPr lang="en-US" sz="4400" b="1" dirty="0"/>
            </a:p>
          </p:txBody>
        </p:sp>
        <p:sp>
          <p:nvSpPr>
            <p:cNvPr id="15" name="TextBox 14"/>
            <p:cNvSpPr txBox="1"/>
            <p:nvPr/>
          </p:nvSpPr>
          <p:spPr>
            <a:xfrm>
              <a:off x="3710753" y="5136056"/>
              <a:ext cx="465192" cy="769441"/>
            </a:xfrm>
            <a:prstGeom prst="rect">
              <a:avLst/>
            </a:prstGeom>
            <a:noFill/>
          </p:spPr>
          <p:txBody>
            <a:bodyPr wrap="none" rtlCol="0">
              <a:spAutoFit/>
            </a:bodyPr>
            <a:lstStyle/>
            <a:p>
              <a:r>
                <a:rPr lang="en-US" sz="4400" b="1" dirty="0" smtClean="0"/>
                <a:t>×</a:t>
              </a:r>
              <a:endParaRPr lang="en-US" sz="4400" b="1" dirty="0"/>
            </a:p>
          </p:txBody>
        </p:sp>
        <p:sp>
          <p:nvSpPr>
            <p:cNvPr id="17" name="TextBox 16"/>
            <p:cNvSpPr txBox="1"/>
            <p:nvPr/>
          </p:nvSpPr>
          <p:spPr>
            <a:xfrm>
              <a:off x="8682803" y="5090512"/>
              <a:ext cx="465192" cy="769441"/>
            </a:xfrm>
            <a:prstGeom prst="rect">
              <a:avLst/>
            </a:prstGeom>
            <a:noFill/>
          </p:spPr>
          <p:txBody>
            <a:bodyPr wrap="none" rtlCol="0">
              <a:spAutoFit/>
            </a:bodyPr>
            <a:lstStyle/>
            <a:p>
              <a:r>
                <a:rPr lang="en-US" sz="4400" b="1" dirty="0" smtClean="0"/>
                <a:t>×</a:t>
              </a:r>
              <a:endParaRPr lang="en-US" sz="4400" b="1" dirty="0"/>
            </a:p>
          </p:txBody>
        </p:sp>
        <p:pic>
          <p:nvPicPr>
            <p:cNvPr id="18" name="Picture 17"/>
            <p:cNvPicPr>
              <a:picLocks noChangeAspect="1"/>
            </p:cNvPicPr>
            <p:nvPr/>
          </p:nvPicPr>
          <p:blipFill rotWithShape="1">
            <a:blip r:embed="rId5"/>
            <a:srcRect l="32917" t="84236" r="22083" b="7037"/>
            <a:stretch/>
          </p:blipFill>
          <p:spPr>
            <a:xfrm rot="5400000">
              <a:off x="7465556" y="6305549"/>
              <a:ext cx="4191000" cy="457201"/>
            </a:xfrm>
            <a:prstGeom prst="rect">
              <a:avLst/>
            </a:prstGeom>
          </p:spPr>
        </p:pic>
        <mc:AlternateContent xmlns:mc="http://schemas.openxmlformats.org/markup-compatibility/2006" xmlns:a14="http://schemas.microsoft.com/office/drawing/2010/main">
          <mc:Choice Requires="a14">
            <p:sp>
              <p:nvSpPr>
                <p:cNvPr id="19" name="TextBox 18"/>
                <p:cNvSpPr txBox="1"/>
                <p:nvPr/>
              </p:nvSpPr>
              <p:spPr>
                <a:xfrm>
                  <a:off x="-2107607" y="3701950"/>
                  <a:ext cx="1115633" cy="5973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dirty="0" smtClean="0">
                                <a:latin typeface="Cambria Math" panose="02040503050406030204" pitchFamily="18" charset="0"/>
                              </a:rPr>
                            </m:ctrlPr>
                          </m:sSubPr>
                          <m:e>
                            <m:r>
                              <a:rPr lang="en-US" sz="2800" b="1" i="1" dirty="0" smtClean="0">
                                <a:latin typeface="Cambria Math" panose="02040503050406030204" pitchFamily="18" charset="0"/>
                              </a:rPr>
                              <m:t>𝒁</m:t>
                            </m:r>
                          </m:e>
                          <m:sub>
                            <m:r>
                              <a:rPr lang="en-US" sz="2800" b="1" i="1" dirty="0" smtClean="0">
                                <a:latin typeface="Cambria Math" panose="02040503050406030204" pitchFamily="18" charset="0"/>
                              </a:rPr>
                              <m:t>𝑵</m:t>
                            </m:r>
                            <m:r>
                              <a:rPr lang="en-US" sz="2800" b="1" i="1" dirty="0" smtClean="0">
                                <a:latin typeface="Cambria Math" panose="02040503050406030204" pitchFamily="18" charset="0"/>
                                <a:ea typeface="Cambria Math" panose="02040503050406030204" pitchFamily="18" charset="0"/>
                              </a:rPr>
                              <m:t>×</m:t>
                            </m:r>
                            <m:r>
                              <a:rPr lang="en-US" sz="2800" b="1" i="1" dirty="0" smtClean="0">
                                <a:latin typeface="Cambria Math" panose="02040503050406030204" pitchFamily="18" charset="0"/>
                                <a:ea typeface="Cambria Math" panose="02040503050406030204" pitchFamily="18" charset="0"/>
                              </a:rPr>
                              <m:t>𝟏</m:t>
                            </m:r>
                          </m:sub>
                        </m:sSub>
                      </m:oMath>
                    </m:oMathPara>
                  </a14:m>
                  <a:endParaRPr lang="en-US" sz="2800" b="1" dirty="0"/>
                </a:p>
              </p:txBody>
            </p:sp>
          </mc:Choice>
          <mc:Fallback xmlns="">
            <p:sp>
              <p:nvSpPr>
                <p:cNvPr id="19" name="TextBox 18"/>
                <p:cNvSpPr txBox="1">
                  <a:spLocks noRot="1" noChangeAspect="1" noMove="1" noResize="1" noEditPoints="1" noAdjustHandles="1" noChangeArrowheads="1" noChangeShapeType="1" noTextEdit="1"/>
                </p:cNvSpPr>
                <p:nvPr/>
              </p:nvSpPr>
              <p:spPr>
                <a:xfrm>
                  <a:off x="-2107607" y="3701950"/>
                  <a:ext cx="1115633" cy="59736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97516" y="3781121"/>
                  <a:ext cx="1246489" cy="5973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dirty="0" smtClean="0">
                                <a:latin typeface="Cambria Math" panose="02040503050406030204" pitchFamily="18" charset="0"/>
                              </a:rPr>
                            </m:ctrlPr>
                          </m:sSubPr>
                          <m:e>
                            <m:r>
                              <a:rPr lang="en-US" sz="2800" b="1" i="1" dirty="0" smtClean="0">
                                <a:latin typeface="Cambria Math" panose="02040503050406030204" pitchFamily="18" charset="0"/>
                              </a:rPr>
                              <m:t>𝑫</m:t>
                            </m:r>
                          </m:e>
                          <m:sub>
                            <m:r>
                              <a:rPr lang="en-US" sz="2800" b="1" i="1" dirty="0" smtClean="0">
                                <a:latin typeface="Cambria Math" panose="02040503050406030204" pitchFamily="18" charset="0"/>
                              </a:rPr>
                              <m:t>𝑵</m:t>
                            </m:r>
                            <m:r>
                              <a:rPr lang="en-US" sz="2800" b="1" i="1" dirty="0" smtClean="0">
                                <a:latin typeface="Cambria Math" panose="02040503050406030204" pitchFamily="18" charset="0"/>
                                <a:ea typeface="Cambria Math" panose="02040503050406030204" pitchFamily="18" charset="0"/>
                              </a:rPr>
                              <m:t>×</m:t>
                            </m:r>
                            <m:r>
                              <a:rPr lang="en-US" sz="2800" b="1" i="1" dirty="0" smtClean="0">
                                <a:latin typeface="Cambria Math" panose="02040503050406030204" pitchFamily="18" charset="0"/>
                                <a:ea typeface="Cambria Math" panose="02040503050406030204" pitchFamily="18" charset="0"/>
                              </a:rPr>
                              <m:t>𝑴</m:t>
                            </m:r>
                          </m:sub>
                        </m:sSub>
                      </m:oMath>
                    </m:oMathPara>
                  </a14:m>
                  <a:endParaRPr lang="en-US" sz="2800"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597516" y="3781121"/>
                  <a:ext cx="1246489" cy="597369"/>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926060" y="3792030"/>
                  <a:ext cx="1139425" cy="5973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dirty="0" smtClean="0">
                                <a:latin typeface="Cambria Math" panose="02040503050406030204" pitchFamily="18" charset="0"/>
                              </a:rPr>
                            </m:ctrlPr>
                          </m:sSubPr>
                          <m:e>
                            <m:r>
                              <a:rPr lang="en-US" sz="2800" b="1" i="1" dirty="0" smtClean="0">
                                <a:latin typeface="Cambria Math" panose="02040503050406030204" pitchFamily="18" charset="0"/>
                                <a:ea typeface="Cambria Math" panose="02040503050406030204" pitchFamily="18" charset="0"/>
                              </a:rPr>
                              <m:t>𝑺</m:t>
                            </m:r>
                          </m:e>
                          <m:sub>
                            <m:r>
                              <a:rPr lang="en-US" sz="2800" b="1" i="1" dirty="0" smtClean="0">
                                <a:latin typeface="Cambria Math" panose="02040503050406030204" pitchFamily="18" charset="0"/>
                              </a:rPr>
                              <m:t>𝑴</m:t>
                            </m:r>
                            <m:r>
                              <a:rPr lang="en-US" sz="2800" b="1" i="1" dirty="0" smtClean="0">
                                <a:latin typeface="Cambria Math" panose="02040503050406030204" pitchFamily="18" charset="0"/>
                                <a:ea typeface="Cambria Math" panose="02040503050406030204" pitchFamily="18" charset="0"/>
                              </a:rPr>
                              <m:t>×</m:t>
                            </m:r>
                            <m:r>
                              <a:rPr lang="en-US" sz="2800" b="1" i="1" dirty="0" smtClean="0">
                                <a:latin typeface="Cambria Math" panose="02040503050406030204" pitchFamily="18" charset="0"/>
                                <a:ea typeface="Cambria Math" panose="02040503050406030204" pitchFamily="18" charset="0"/>
                              </a:rPr>
                              <m:t>𝑻</m:t>
                            </m:r>
                          </m:sub>
                        </m:sSub>
                      </m:oMath>
                    </m:oMathPara>
                  </a14:m>
                  <a:endParaRPr lang="en-US" sz="2800" b="1" dirty="0"/>
                </a:p>
              </p:txBody>
            </p:sp>
          </mc:Choice>
          <mc:Fallback xmlns="">
            <p:sp>
              <p:nvSpPr>
                <p:cNvPr id="21" name="TextBox 20"/>
                <p:cNvSpPr txBox="1">
                  <a:spLocks noRot="1" noChangeAspect="1" noMove="1" noResize="1" noEditPoints="1" noAdjustHandles="1" noChangeArrowheads="1" noChangeShapeType="1" noTextEdit="1"/>
                </p:cNvSpPr>
                <p:nvPr/>
              </p:nvSpPr>
              <p:spPr>
                <a:xfrm>
                  <a:off x="5926060" y="3792030"/>
                  <a:ext cx="1139425" cy="597369"/>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9128832" y="3803180"/>
                  <a:ext cx="1100338" cy="5973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dirty="0" smtClean="0">
                                <a:latin typeface="Cambria Math" panose="02040503050406030204" pitchFamily="18" charset="0"/>
                              </a:rPr>
                            </m:ctrlPr>
                          </m:sSubPr>
                          <m:e>
                            <m:r>
                              <a:rPr lang="en-US" sz="2800" b="1" i="1" dirty="0" smtClean="0">
                                <a:latin typeface="Cambria Math" panose="02040503050406030204" pitchFamily="18" charset="0"/>
                              </a:rPr>
                              <m:t>𝑿</m:t>
                            </m:r>
                          </m:e>
                          <m:sub>
                            <m:r>
                              <a:rPr lang="en-US" sz="2800" b="1" i="1" dirty="0" smtClean="0">
                                <a:latin typeface="Cambria Math" panose="02040503050406030204" pitchFamily="18" charset="0"/>
                              </a:rPr>
                              <m:t>𝑻</m:t>
                            </m:r>
                            <m:r>
                              <a:rPr lang="en-US" sz="2800" b="1" i="1" dirty="0" smtClean="0">
                                <a:latin typeface="Cambria Math" panose="02040503050406030204" pitchFamily="18" charset="0"/>
                                <a:ea typeface="Cambria Math" panose="02040503050406030204" pitchFamily="18" charset="0"/>
                              </a:rPr>
                              <m:t>×</m:t>
                            </m:r>
                            <m:r>
                              <a:rPr lang="en-US" sz="2800" b="1" i="1" dirty="0" smtClean="0">
                                <a:latin typeface="Cambria Math" panose="02040503050406030204" pitchFamily="18" charset="0"/>
                                <a:ea typeface="Cambria Math" panose="02040503050406030204" pitchFamily="18" charset="0"/>
                              </a:rPr>
                              <m:t>𝟏</m:t>
                            </m:r>
                          </m:sub>
                        </m:sSub>
                      </m:oMath>
                    </m:oMathPara>
                  </a14:m>
                  <a:endParaRPr lang="en-US" sz="2800" b="1" dirty="0"/>
                </a:p>
              </p:txBody>
            </p:sp>
          </mc:Choice>
          <mc:Fallback xmlns="">
            <p:sp>
              <p:nvSpPr>
                <p:cNvPr id="22" name="TextBox 21"/>
                <p:cNvSpPr txBox="1">
                  <a:spLocks noRot="1" noChangeAspect="1" noMove="1" noResize="1" noEditPoints="1" noAdjustHandles="1" noChangeArrowheads="1" noChangeShapeType="1" noTextEdit="1"/>
                </p:cNvSpPr>
                <p:nvPr/>
              </p:nvSpPr>
              <p:spPr>
                <a:xfrm>
                  <a:off x="9128832" y="3803180"/>
                  <a:ext cx="1100338" cy="597369"/>
                </a:xfrm>
                <a:prstGeom prst="rect">
                  <a:avLst/>
                </a:prstGeom>
                <a:blipFill rotWithShape="0">
                  <a:blip r:embed="rId9"/>
                  <a:stretch>
                    <a:fillRect/>
                  </a:stretch>
                </a:blipFill>
              </p:spPr>
              <p:txBody>
                <a:bodyPr/>
                <a:lstStyle/>
                <a:p>
                  <a:r>
                    <a:rPr lang="en-US">
                      <a:noFill/>
                    </a:rPr>
                    <a:t> </a:t>
                  </a:r>
                </a:p>
              </p:txBody>
            </p:sp>
          </mc:Fallback>
        </mc:AlternateContent>
        <p:pic>
          <p:nvPicPr>
            <p:cNvPr id="23" name="Picture 22"/>
            <p:cNvPicPr>
              <a:picLocks noChangeAspect="1"/>
            </p:cNvPicPr>
            <p:nvPr/>
          </p:nvPicPr>
          <p:blipFill rotWithShape="1">
            <a:blip r:embed="rId10"/>
            <a:srcRect l="32917" t="13704" r="22500" b="7037"/>
            <a:stretch/>
          </p:blipFill>
          <p:spPr>
            <a:xfrm>
              <a:off x="4403994" y="4438649"/>
              <a:ext cx="4183559" cy="4183559"/>
            </a:xfrm>
            <a:prstGeom prst="rect">
              <a:avLst/>
            </a:prstGeom>
          </p:spPr>
        </p:pic>
      </p:grpSp>
      <p:grpSp>
        <p:nvGrpSpPr>
          <p:cNvPr id="9" name="Group 8"/>
          <p:cNvGrpSpPr/>
          <p:nvPr/>
        </p:nvGrpSpPr>
        <p:grpSpPr>
          <a:xfrm>
            <a:off x="486385" y="5463446"/>
            <a:ext cx="11707116" cy="910391"/>
            <a:chOff x="613385" y="5463446"/>
            <a:chExt cx="11707116" cy="910391"/>
          </a:xfrm>
        </p:grpSpPr>
        <p:grpSp>
          <p:nvGrpSpPr>
            <p:cNvPr id="8" name="Group 7"/>
            <p:cNvGrpSpPr/>
            <p:nvPr/>
          </p:nvGrpSpPr>
          <p:grpSpPr>
            <a:xfrm>
              <a:off x="613385" y="5463446"/>
              <a:ext cx="11707116" cy="910391"/>
              <a:chOff x="291181" y="5433301"/>
              <a:chExt cx="10459220" cy="910391"/>
            </a:xfrm>
          </p:grpSpPr>
          <p:sp>
            <p:nvSpPr>
              <p:cNvPr id="3" name="Right Brace 2"/>
              <p:cNvSpPr/>
              <p:nvPr/>
            </p:nvSpPr>
            <p:spPr>
              <a:xfrm rot="5400000">
                <a:off x="475570" y="5373156"/>
                <a:ext cx="348609" cy="468900"/>
              </a:xfrm>
              <a:prstGeom prst="rightBrace">
                <a:avLst>
                  <a:gd name="adj1" fmla="val 78877"/>
                  <a:gd name="adj2" fmla="val 50000"/>
                </a:avLst>
              </a:prstGeom>
              <a:noFill/>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5" name="Right Brace 4"/>
              <p:cNvSpPr/>
              <p:nvPr/>
            </p:nvSpPr>
            <p:spPr>
              <a:xfrm rot="5400000">
                <a:off x="2909179" y="3906211"/>
                <a:ext cx="429405" cy="3483585"/>
              </a:xfrm>
              <a:prstGeom prst="rightBrace">
                <a:avLst>
                  <a:gd name="adj1" fmla="val 40866"/>
                  <a:gd name="adj2" fmla="val 50000"/>
                </a:avLst>
              </a:prstGeom>
              <a:noFill/>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6" name="Right Brace 5"/>
              <p:cNvSpPr/>
              <p:nvPr/>
            </p:nvSpPr>
            <p:spPr>
              <a:xfrm rot="5400000">
                <a:off x="7265901" y="3919825"/>
                <a:ext cx="398833" cy="3525571"/>
              </a:xfrm>
              <a:prstGeom prst="rightBrace">
                <a:avLst>
                  <a:gd name="adj1" fmla="val 46545"/>
                  <a:gd name="adj2" fmla="val 48713"/>
                </a:avLst>
              </a:prstGeom>
              <a:noFill/>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4" name="TextBox 3"/>
              <p:cNvSpPr txBox="1"/>
              <p:nvPr/>
            </p:nvSpPr>
            <p:spPr>
              <a:xfrm>
                <a:off x="291181" y="5882027"/>
                <a:ext cx="10459220" cy="461665"/>
              </a:xfrm>
              <a:prstGeom prst="rect">
                <a:avLst/>
              </a:prstGeom>
              <a:noFill/>
            </p:spPr>
            <p:txBody>
              <a:bodyPr wrap="none" rtlCol="0">
                <a:spAutoFit/>
              </a:bodyPr>
              <a:lstStyle/>
              <a:p>
                <a:r>
                  <a:rPr lang="en-US" sz="2400" dirty="0" err="1"/>
                  <a:t>Obs</a:t>
                </a:r>
                <a:r>
                  <a:rPr lang="en-US" sz="2400" dirty="0"/>
                  <a:t>          Proxy Prism (dim reducing matrix)                    Orthonormal basis              Nat Process</a:t>
                </a:r>
              </a:p>
            </p:txBody>
          </p:sp>
        </p:grpSp>
        <p:sp>
          <p:nvSpPr>
            <p:cNvPr id="24" name="Right Brace 23"/>
            <p:cNvSpPr/>
            <p:nvPr/>
          </p:nvSpPr>
          <p:spPr>
            <a:xfrm rot="5400000">
              <a:off x="11462146" y="5450931"/>
              <a:ext cx="348609" cy="524845"/>
            </a:xfrm>
            <a:prstGeom prst="rightBrace">
              <a:avLst>
                <a:gd name="adj1" fmla="val 78877"/>
                <a:gd name="adj2" fmla="val 50000"/>
              </a:avLst>
            </a:prstGeom>
            <a:noFill/>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grpSp>
    </p:spTree>
    <p:extLst>
      <p:ext uri="{BB962C8B-B14F-4D97-AF65-F5344CB8AC3E}">
        <p14:creationId xmlns:p14="http://schemas.microsoft.com/office/powerpoint/2010/main" val="195908887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876300" y="221484"/>
            <a:ext cx="10118265"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600" dirty="0">
                <a:solidFill>
                  <a:schemeClr val="tx1"/>
                </a:solidFill>
              </a:rPr>
              <a:t>Compressive Big Data Analytics (CBDA)</a:t>
            </a:r>
          </a:p>
        </p:txBody>
      </p:sp>
      <p:sp>
        <p:nvSpPr>
          <p:cNvPr id="15" name="Content Placeholder 1"/>
          <p:cNvSpPr txBox="1">
            <a:spLocks/>
          </p:cNvSpPr>
          <p:nvPr/>
        </p:nvSpPr>
        <p:spPr bwMode="auto">
          <a:xfrm>
            <a:off x="203200" y="1115705"/>
            <a:ext cx="11620499"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dirty="0"/>
              <a:t>The foundation for Compressive Big Data Analytics (CBDA) involves</a:t>
            </a:r>
          </a:p>
          <a:p>
            <a:pPr marL="800100" lvl="1" indent="-342900" algn="l">
              <a:buFont typeface="Courier New" panose="02070309020205020404" pitchFamily="49" charset="0"/>
              <a:buChar char="o"/>
            </a:pPr>
            <a:r>
              <a:rPr lang="en-US" dirty="0"/>
              <a:t>Iteratively generating random (sub)samples from the Big Data collection. </a:t>
            </a:r>
          </a:p>
          <a:p>
            <a:pPr marL="800100" lvl="1" indent="-342900" algn="l">
              <a:buFont typeface="Courier New" panose="02070309020205020404" pitchFamily="49" charset="0"/>
              <a:buChar char="o"/>
            </a:pPr>
            <a:r>
              <a:rPr lang="en-US" dirty="0"/>
              <a:t>Then, using classical techniques to obtain model-based or non-parametric inference based on the sample. </a:t>
            </a:r>
          </a:p>
          <a:p>
            <a:pPr marL="800100" lvl="1" indent="-342900" algn="l">
              <a:buFont typeface="Courier New" panose="02070309020205020404" pitchFamily="49" charset="0"/>
              <a:buChar char="o"/>
            </a:pPr>
            <a:r>
              <a:rPr lang="en-US" dirty="0"/>
              <a:t>Next, compute likelihood estimates (e.g., probability values quantifying effects, relations, sizes) </a:t>
            </a:r>
          </a:p>
          <a:p>
            <a:pPr marL="800100" lvl="1" indent="-342900" algn="l">
              <a:buFont typeface="Courier New" panose="02070309020205020404" pitchFamily="49" charset="0"/>
              <a:buChar char="o"/>
            </a:pPr>
            <a:r>
              <a:rPr lang="en-US" dirty="0"/>
              <a:t>Repeat – the process continues iteratively.</a:t>
            </a:r>
          </a:p>
          <a:p>
            <a:pPr lvl="1" algn="l"/>
            <a:endParaRPr lang="en-US" dirty="0"/>
          </a:p>
          <a:p>
            <a:pPr marL="342900" indent="-342900" algn="l">
              <a:buFont typeface="Courier New" panose="02070309020205020404" pitchFamily="49" charset="0"/>
              <a:buChar char="o"/>
            </a:pPr>
            <a:r>
              <a:rPr lang="en-US" dirty="0"/>
              <a:t>Repeating the (re)sampling and inference steps many times (with or without using the results of previous iterations as priors for subsequent steps). </a:t>
            </a:r>
          </a:p>
        </p:txBody>
      </p:sp>
      <p:sp>
        <p:nvSpPr>
          <p:cNvPr id="4" name="TextBox 3"/>
          <p:cNvSpPr txBox="1"/>
          <p:nvPr/>
        </p:nvSpPr>
        <p:spPr>
          <a:xfrm>
            <a:off x="8894631" y="6355359"/>
            <a:ext cx="2685351" cy="338554"/>
          </a:xfrm>
          <a:prstGeom prst="rect">
            <a:avLst/>
          </a:prstGeom>
          <a:noFill/>
        </p:spPr>
        <p:txBody>
          <a:bodyPr wrap="none" rtlCol="0">
            <a:spAutoFit/>
          </a:bodyPr>
          <a:lstStyle/>
          <a:p>
            <a:r>
              <a:rPr lang="en-US" sz="1600" dirty="0"/>
              <a:t>Dinov, J Med Stat &amp; Info, </a:t>
            </a:r>
            <a:r>
              <a:rPr lang="en-US" sz="1600" i="1" dirty="0"/>
              <a:t>2016</a:t>
            </a:r>
            <a:endParaRPr lang="en-US" sz="1600" dirty="0"/>
          </a:p>
        </p:txBody>
      </p:sp>
    </p:spTree>
    <p:extLst>
      <p:ext uri="{BB962C8B-B14F-4D97-AF65-F5344CB8AC3E}">
        <p14:creationId xmlns:p14="http://schemas.microsoft.com/office/powerpoint/2010/main" val="178434820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
          <p:cNvSpPr txBox="1">
            <a:spLocks/>
          </p:cNvSpPr>
          <p:nvPr/>
        </p:nvSpPr>
        <p:spPr bwMode="auto">
          <a:xfrm>
            <a:off x="342900" y="1115705"/>
            <a:ext cx="11722099"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dirty="0" smtClean="0"/>
              <a:t>Bootstrapping </a:t>
            </a:r>
            <a:r>
              <a:rPr lang="en-US" dirty="0"/>
              <a:t>techniques may be employed to quantify joint probabilities, estimate likelihoods, predict associations, identify trends, forecast future outcomes, or assess accuracy of findings.  </a:t>
            </a:r>
          </a:p>
          <a:p>
            <a:pPr marL="342900" indent="-342900" algn="l">
              <a:buFont typeface="Courier New" panose="02070309020205020404" pitchFamily="49" charset="0"/>
              <a:buChar char="o"/>
            </a:pPr>
            <a:r>
              <a:rPr lang="en-US" dirty="0"/>
              <a:t>The goals of compressive sensing and compressive big data analytics are different. </a:t>
            </a:r>
          </a:p>
          <a:p>
            <a:pPr marL="800100" lvl="1" indent="-342900" algn="l">
              <a:buFont typeface="Courier New" panose="02070309020205020404" pitchFamily="49" charset="0"/>
              <a:buChar char="o"/>
            </a:pPr>
            <a:r>
              <a:rPr lang="en-US" dirty="0"/>
              <a:t>CS aims to obtain a stochastic estimate of a complete dataset using sparsely sampled incomplete observations. </a:t>
            </a:r>
          </a:p>
          <a:p>
            <a:pPr marL="800100" lvl="1" indent="-342900" algn="l">
              <a:buFont typeface="Courier New" panose="02070309020205020404" pitchFamily="49" charset="0"/>
              <a:buChar char="o"/>
            </a:pPr>
            <a:r>
              <a:rPr lang="en-US" dirty="0"/>
              <a:t>CBDA attempts to obtain a quantitative joint inference characterizing likelihoods, tendencies, prognoses, or relationships. </a:t>
            </a:r>
          </a:p>
          <a:p>
            <a:pPr marL="800100" lvl="1" indent="-342900" algn="l">
              <a:buFont typeface="Courier New" panose="02070309020205020404" pitchFamily="49" charset="0"/>
              <a:buChar char="o"/>
            </a:pPr>
            <a:r>
              <a:rPr lang="en-US" dirty="0"/>
              <a:t>However, a common objective of both problem formulations is the optimality (e.g., reliability, consistency) of their corresponding estimates.</a:t>
            </a:r>
          </a:p>
          <a:p>
            <a:pPr marL="342900" indent="-342900" algn="l">
              <a:buFont typeface="Courier New" panose="02070309020205020404" pitchFamily="49" charset="0"/>
              <a:buChar char="o"/>
            </a:pPr>
            <a:endParaRPr lang="en-US" dirty="0"/>
          </a:p>
        </p:txBody>
      </p:sp>
      <p:sp>
        <p:nvSpPr>
          <p:cNvPr id="4" name="Content Placeholder 2"/>
          <p:cNvSpPr txBox="1">
            <a:spLocks/>
          </p:cNvSpPr>
          <p:nvPr/>
        </p:nvSpPr>
        <p:spPr bwMode="auto">
          <a:xfrm>
            <a:off x="939801" y="236722"/>
            <a:ext cx="10118265"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600" dirty="0">
                <a:solidFill>
                  <a:schemeClr val="tx1"/>
                </a:solidFill>
              </a:rPr>
              <a:t>Compressive Big Data Analytics (CBDA)</a:t>
            </a:r>
          </a:p>
        </p:txBody>
      </p:sp>
    </p:spTree>
    <p:extLst>
      <p:ext uri="{BB962C8B-B14F-4D97-AF65-F5344CB8AC3E}">
        <p14:creationId xmlns:p14="http://schemas.microsoft.com/office/powerpoint/2010/main" val="139560044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42" y="949325"/>
            <a:ext cx="10515600" cy="1325563"/>
          </a:xfrm>
        </p:spPr>
        <p:txBody>
          <a:bodyPr>
            <a:noAutofit/>
          </a:bodyPr>
          <a:lstStyle/>
          <a:p>
            <a:pPr algn="ctr"/>
            <a:r>
              <a:rPr lang="en-US" sz="9600" b="1" dirty="0" smtClean="0"/>
              <a:t>Predictive Big Data Analytics</a:t>
            </a:r>
            <a:endParaRPr lang="en-US" sz="9600" b="1" dirty="0"/>
          </a:p>
        </p:txBody>
      </p:sp>
      <p:sp>
        <p:nvSpPr>
          <p:cNvPr id="3" name="Content Placeholder 2"/>
          <p:cNvSpPr>
            <a:spLocks noGrp="1"/>
          </p:cNvSpPr>
          <p:nvPr>
            <p:ph idx="1"/>
          </p:nvPr>
        </p:nvSpPr>
        <p:spPr>
          <a:xfrm>
            <a:off x="838200" y="3624966"/>
            <a:ext cx="10515600" cy="3182234"/>
          </a:xfrm>
        </p:spPr>
        <p:txBody>
          <a:bodyPr>
            <a:normAutofit/>
          </a:bodyPr>
          <a:lstStyle/>
          <a:p>
            <a:pPr marL="0" indent="0" algn="ctr">
              <a:buNone/>
            </a:pPr>
            <a:r>
              <a:rPr lang="en-US" sz="6600" dirty="0" smtClean="0"/>
              <a:t>Ivo D Dinov</a:t>
            </a:r>
          </a:p>
          <a:p>
            <a:pPr marL="0" indent="0" algn="ctr">
              <a:buNone/>
            </a:pPr>
            <a:r>
              <a:rPr lang="en-US" dirty="0" smtClean="0"/>
              <a:t>Statistics Online Computational Resource (SOCR)</a:t>
            </a:r>
          </a:p>
          <a:p>
            <a:pPr marL="0" indent="0" algn="ctr">
              <a:buNone/>
            </a:pPr>
            <a:r>
              <a:rPr lang="en-US" dirty="0" smtClean="0"/>
              <a:t>Michigan Institute for Data Science (MIDAS)</a:t>
            </a:r>
          </a:p>
          <a:p>
            <a:pPr marL="0" indent="0" algn="ctr">
              <a:buNone/>
            </a:pPr>
            <a:r>
              <a:rPr lang="en-US" dirty="0" smtClean="0"/>
              <a:t>University of Michigan</a:t>
            </a:r>
          </a:p>
          <a:p>
            <a:pPr marL="0" indent="0" algn="ctr">
              <a:buNone/>
            </a:pPr>
            <a:r>
              <a:rPr lang="en-US" dirty="0">
                <a:hlinkClick r:id="rId2"/>
              </a:rPr>
              <a:t>http://www.umich.edu/~</a:t>
            </a:r>
            <a:r>
              <a:rPr lang="en-US" dirty="0" smtClean="0">
                <a:hlinkClick r:id="rId2"/>
              </a:rPr>
              <a:t>dinov</a:t>
            </a:r>
            <a:r>
              <a:rPr lang="en-US" dirty="0" smtClean="0"/>
              <a:t> </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125" y="5359079"/>
            <a:ext cx="2770028" cy="1365625"/>
          </a:xfrm>
          <a:prstGeom prst="rect">
            <a:avLst/>
          </a:prstGeom>
        </p:spPr>
      </p:pic>
      <p:pic>
        <p:nvPicPr>
          <p:cNvPr id="6" name="Picture 5"/>
          <p:cNvPicPr>
            <a:picLocks noChangeAspect="1"/>
          </p:cNvPicPr>
          <p:nvPr/>
        </p:nvPicPr>
        <p:blipFill rotWithShape="1">
          <a:blip r:embed="rId4">
            <a:clrChange>
              <a:clrFrom>
                <a:srgbClr val="091F3F"/>
              </a:clrFrom>
              <a:clrTo>
                <a:srgbClr val="091F3F">
                  <a:alpha val="0"/>
                </a:srgbClr>
              </a:clrTo>
            </a:clrChange>
            <a:extLst>
              <a:ext uri="{28A0092B-C50C-407E-A947-70E740481C1C}">
                <a14:useLocalDpi xmlns:a14="http://schemas.microsoft.com/office/drawing/2010/main" val="0"/>
              </a:ext>
            </a:extLst>
          </a:blip>
          <a:srcRect l="10054" t="11317" r="9275" b="10083"/>
          <a:stretch/>
        </p:blipFill>
        <p:spPr>
          <a:xfrm>
            <a:off x="10798629" y="5359079"/>
            <a:ext cx="1279246" cy="1368706"/>
          </a:xfrm>
          <a:prstGeom prst="rect">
            <a:avLst/>
          </a:prstGeom>
        </p:spPr>
      </p:pic>
    </p:spTree>
    <p:extLst>
      <p:ext uri="{BB962C8B-B14F-4D97-AF65-F5344CB8AC3E}">
        <p14:creationId xmlns:p14="http://schemas.microsoft.com/office/powerpoint/2010/main" val="663961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1"/>
              <p:cNvSpPr txBox="1">
                <a:spLocks/>
              </p:cNvSpPr>
              <p:nvPr/>
            </p:nvSpPr>
            <p:spPr bwMode="auto">
              <a:xfrm>
                <a:off x="419100" y="844289"/>
                <a:ext cx="11633200" cy="4953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sz="2800" dirty="0" smtClean="0">
                    <a:solidFill>
                      <a:schemeClr val="tx1"/>
                    </a:solidFill>
                  </a:rPr>
                  <a:t>Suppose </a:t>
                </a:r>
                <a:r>
                  <a:rPr lang="en-US" sz="2800" dirty="0">
                    <a:solidFill>
                      <a:schemeClr val="tx1"/>
                    </a:solidFill>
                  </a:rPr>
                  <a:t>we represent (observed) Big Data as a large matrix </a:t>
                </a:r>
                <a14:m>
                  <m:oMath xmlns:m="http://schemas.openxmlformats.org/officeDocument/2006/math">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𝑌</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𝑛</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𝑡</m:t>
                        </m:r>
                      </m:sup>
                    </m:sSup>
                  </m:oMath>
                </a14:m>
                <a:r>
                  <a:rPr lang="en-US" sz="2800" dirty="0">
                    <a:solidFill>
                      <a:schemeClr val="tx1"/>
                    </a:solidFill>
                  </a:rPr>
                  <a:t>, where </a:t>
                </a:r>
                <a14:m>
                  <m:oMath xmlns:m="http://schemas.openxmlformats.org/officeDocument/2006/math">
                    <m:r>
                      <a:rPr lang="en-US" sz="2800" i="1">
                        <a:solidFill>
                          <a:schemeClr val="tx1"/>
                        </a:solidFill>
                        <a:latin typeface="Cambria Math" panose="02040503050406030204" pitchFamily="18" charset="0"/>
                      </a:rPr>
                      <m:t>𝑛</m:t>
                    </m:r>
                  </m:oMath>
                </a14:m>
                <a:r>
                  <a:rPr lang="en-US" sz="2800" dirty="0">
                    <a:solidFill>
                      <a:schemeClr val="tx1"/>
                    </a:solidFill>
                  </a:rPr>
                  <a:t>= sample size (instances) and  </a:t>
                </a:r>
                <a14:m>
                  <m:oMath xmlns:m="http://schemas.openxmlformats.org/officeDocument/2006/math">
                    <m:r>
                      <a:rPr lang="en-US" sz="2800" i="1">
                        <a:solidFill>
                          <a:schemeClr val="tx1"/>
                        </a:solidFill>
                        <a:latin typeface="Cambria Math" panose="02040503050406030204" pitchFamily="18" charset="0"/>
                      </a:rPr>
                      <m:t>𝑡</m:t>
                    </m:r>
                  </m:oMath>
                </a14:m>
                <a:r>
                  <a:rPr lang="en-US" sz="2800" dirty="0">
                    <a:solidFill>
                      <a:schemeClr val="tx1"/>
                    </a:solidFill>
                  </a:rPr>
                  <a:t> = elements (e.g., time, space, measurements, etc.) </a:t>
                </a:r>
              </a:p>
              <a:p>
                <a:pPr marL="342900" indent="-342900" algn="l">
                  <a:buFont typeface="Courier New" panose="02070309020205020404" pitchFamily="49" charset="0"/>
                  <a:buChar char="o"/>
                </a:pPr>
                <a:r>
                  <a:rPr lang="en-US" sz="2800" dirty="0">
                    <a:solidFill>
                      <a:schemeClr val="tx1"/>
                    </a:solidFill>
                  </a:rPr>
                  <a:t>To formulate the problem in an </a:t>
                </a:r>
                <a:r>
                  <a:rPr lang="en-US" sz="2800" i="1" u="sng" dirty="0">
                    <a:solidFill>
                      <a:schemeClr val="tx1"/>
                    </a:solidFill>
                  </a:rPr>
                  <a:t>analytical framework</a:t>
                </a:r>
                <a:r>
                  <a:rPr lang="en-US" sz="2800" dirty="0">
                    <a:solidFill>
                      <a:schemeClr val="tx1"/>
                    </a:solidFill>
                  </a:rPr>
                  <a:t>, let’s assume </a:t>
                </a:r>
                <a14:m>
                  <m:oMath xmlns:m="http://schemas.openxmlformats.org/officeDocument/2006/math">
                    <m:r>
                      <a:rPr lang="en-US" sz="2800" i="1">
                        <a:solidFill>
                          <a:schemeClr val="tx1"/>
                        </a:solidFill>
                        <a:latin typeface="Cambria Math" panose="02040503050406030204" pitchFamily="18" charset="0"/>
                      </a:rPr>
                      <m:t>𝐿</m:t>
                    </m:r>
                    <m:r>
                      <a:rPr lang="en-US" sz="2800" i="1">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𝑛</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𝑡</m:t>
                        </m:r>
                      </m:sup>
                    </m:sSup>
                    <m:r>
                      <a:rPr lang="en-US" sz="2800" i="1">
                        <a:solidFill>
                          <a:schemeClr val="tx1"/>
                        </a:solidFill>
                        <a:latin typeface="Cambria Math" panose="02040503050406030204" pitchFamily="18" charset="0"/>
                      </a:rPr>
                      <m:t> </m:t>
                    </m:r>
                  </m:oMath>
                </a14:m>
                <a:r>
                  <a:rPr lang="en-US" sz="2800" dirty="0">
                    <a:solidFill>
                      <a:schemeClr val="tx1"/>
                    </a:solidFill>
                  </a:rPr>
                  <a:t>is a low rank matrix representing the mean or background data features, </a:t>
                </a:r>
                <a14:m>
                  <m:oMath xmlns:m="http://schemas.openxmlformats.org/officeDocument/2006/math">
                    <m:r>
                      <a:rPr lang="en-US" sz="2800" i="1">
                        <a:solidFill>
                          <a:schemeClr val="tx1"/>
                        </a:solidFill>
                        <a:latin typeface="Cambria Math" panose="02040503050406030204" pitchFamily="18" charset="0"/>
                      </a:rPr>
                      <m:t>𝐷</m:t>
                    </m:r>
                    <m:r>
                      <a:rPr lang="en-US" sz="2800" i="1">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𝑛</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𝑚</m:t>
                        </m:r>
                      </m:sup>
                    </m:sSup>
                  </m:oMath>
                </a14:m>
                <a:r>
                  <a:rPr lang="en-US" sz="2800" dirty="0">
                    <a:solidFill>
                      <a:schemeClr val="tx1"/>
                    </a:solidFill>
                  </a:rPr>
                  <a:t> is a (known or unknown) design or dictionary matrix, </a:t>
                </a:r>
                <a14:m>
                  <m:oMath xmlns:m="http://schemas.openxmlformats.org/officeDocument/2006/math">
                    <m:r>
                      <a:rPr lang="en-US" sz="2800" i="1">
                        <a:solidFill>
                          <a:schemeClr val="tx1"/>
                        </a:solidFill>
                        <a:latin typeface="Cambria Math" panose="02040503050406030204" pitchFamily="18" charset="0"/>
                      </a:rPr>
                      <m:t>𝑆</m:t>
                    </m:r>
                    <m:r>
                      <a:rPr lang="en-US" sz="2800" i="1">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𝑚</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𝑡</m:t>
                        </m:r>
                      </m:sup>
                    </m:sSup>
                  </m:oMath>
                </a14:m>
                <a:r>
                  <a:rPr lang="en-US" sz="2800" dirty="0">
                    <a:solidFill>
                      <a:schemeClr val="tx1"/>
                    </a:solidFill>
                  </a:rPr>
                  <a:t> is a </a:t>
                </a:r>
                <a:r>
                  <a:rPr lang="en-US" sz="2800" dirty="0" err="1">
                    <a:solidFill>
                      <a:schemeClr val="tx1"/>
                    </a:solidFill>
                  </a:rPr>
                  <a:t>sparce</a:t>
                </a:r>
                <a:r>
                  <a:rPr lang="en-US" sz="2800" dirty="0">
                    <a:solidFill>
                      <a:schemeClr val="tx1"/>
                    </a:solidFill>
                  </a:rPr>
                  <a:t> parameter matrix with small support (</a:t>
                </a:r>
                <a14:m>
                  <m:oMath xmlns:m="http://schemas.openxmlformats.org/officeDocument/2006/math">
                    <m:r>
                      <a:rPr lang="en-US" sz="2800" i="1">
                        <a:solidFill>
                          <a:schemeClr val="tx1"/>
                        </a:solidFill>
                        <a:latin typeface="Cambria Math" panose="02040503050406030204" pitchFamily="18" charset="0"/>
                      </a:rPr>
                      <m:t>𝑠𝑢𝑝𝑝</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𝑆</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𝑚</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𝑡</m:t>
                    </m:r>
                  </m:oMath>
                </a14:m>
                <a:r>
                  <a:rPr lang="en-US" sz="2800" dirty="0">
                    <a:solidFill>
                      <a:schemeClr val="tx1"/>
                    </a:solidFill>
                  </a:rPr>
                  <a:t>),  </a:t>
                </a:r>
                <a14:m>
                  <m:oMath xmlns:m="http://schemas.openxmlformats.org/officeDocument/2006/math">
                    <m:r>
                      <a:rPr lang="en-US" sz="2800" i="1">
                        <a:solidFill>
                          <a:schemeClr val="tx1"/>
                        </a:solidFill>
                        <a:latin typeface="Cambria Math" panose="02040503050406030204" pitchFamily="18" charset="0"/>
                      </a:rPr>
                      <m:t>𝐸</m:t>
                    </m:r>
                    <m:r>
                      <a:rPr lang="en-US" sz="2800" i="1">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𝑛</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𝑡</m:t>
                        </m:r>
                      </m:sup>
                    </m:sSup>
                  </m:oMath>
                </a14:m>
                <a:r>
                  <a:rPr lang="en-US" sz="2800" dirty="0">
                    <a:solidFill>
                      <a:schemeClr val="tx1"/>
                    </a:solidFill>
                  </a:rPr>
                  <a:t> denote the model error term, and </a:t>
                </a:r>
                <a14:m>
                  <m:oMath xmlns:m="http://schemas.openxmlformats.org/officeDocument/2006/math">
                    <m:sSub>
                      <m:sSubPr>
                        <m:ctrlPr>
                          <a:rPr lang="en-US" sz="2800" i="1">
                            <a:solidFill>
                              <a:schemeClr val="tx1"/>
                            </a:solidFill>
                            <a:latin typeface="Cambria Math" panose="02040503050406030204" pitchFamily="18" charset="0"/>
                          </a:rPr>
                        </m:ctrlPr>
                      </m:sSubPr>
                      <m:e>
                        <m:r>
                          <a:rPr lang="el-GR" sz="2800" i="1">
                            <a:solidFill>
                              <a:schemeClr val="tx1"/>
                            </a:solidFill>
                            <a:latin typeface="Cambria Math" panose="02040503050406030204" pitchFamily="18" charset="0"/>
                          </a:rPr>
                          <m:t>𝛬</m:t>
                        </m:r>
                      </m:e>
                      <m:sub>
                        <m:r>
                          <a:rPr lang="el-GR" sz="2800" i="1">
                            <a:solidFill>
                              <a:schemeClr val="tx1"/>
                            </a:solidFill>
                            <a:latin typeface="Cambria Math" panose="02040503050406030204" pitchFamily="18" charset="0"/>
                          </a:rPr>
                          <m:t>𝛺</m:t>
                        </m:r>
                      </m:sub>
                    </m:sSub>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m:t>
                        </m:r>
                      </m:e>
                    </m:d>
                  </m:oMath>
                </a14:m>
                <a:r>
                  <a:rPr lang="en-US" sz="2800" dirty="0">
                    <a:solidFill>
                      <a:schemeClr val="tx1"/>
                    </a:solidFill>
                  </a:rPr>
                  <a:t> be a sampling operator generating incomplete data over the indexing pairs of instances and data elements  </a:t>
                </a:r>
                <a14:m>
                  <m:oMath xmlns:m="http://schemas.openxmlformats.org/officeDocument/2006/math">
                    <m:r>
                      <a:rPr lang="el-GR" sz="2800" i="1">
                        <a:solidFill>
                          <a:schemeClr val="tx1"/>
                        </a:solidFill>
                        <a:latin typeface="Cambria Math" panose="02040503050406030204" pitchFamily="18" charset="0"/>
                      </a:rPr>
                      <m:t>𝛺</m:t>
                    </m:r>
                    <m:r>
                      <a:rPr lang="en-US" sz="2800" i="1">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1, 2, …, </m:t>
                        </m:r>
                        <m:r>
                          <a:rPr lang="en-US" sz="2800" i="1">
                            <a:solidFill>
                              <a:schemeClr val="tx1"/>
                            </a:solidFill>
                            <a:latin typeface="Cambria Math" panose="02040503050406030204" pitchFamily="18" charset="0"/>
                          </a:rPr>
                          <m:t>𝑛</m:t>
                        </m:r>
                      </m:e>
                    </m:d>
                    <m:r>
                      <a:rPr lang="en-US" sz="2800" i="1">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1,2,…,</m:t>
                        </m:r>
                        <m:r>
                          <a:rPr lang="en-US" sz="2800" i="1">
                            <a:solidFill>
                              <a:schemeClr val="tx1"/>
                            </a:solidFill>
                            <a:latin typeface="Cambria Math" panose="02040503050406030204" pitchFamily="18" charset="0"/>
                          </a:rPr>
                          <m:t>𝑡</m:t>
                        </m:r>
                      </m:e>
                    </m:d>
                  </m:oMath>
                </a14:m>
                <a:endParaRPr lang="en-US" sz="2800" dirty="0">
                  <a:solidFill>
                    <a:schemeClr val="tx1"/>
                  </a:solidFill>
                </a:endParaRPr>
              </a:p>
              <a:p>
                <a:pPr marL="342900" indent="-342900" algn="l">
                  <a:buFont typeface="Courier New" panose="02070309020205020404" pitchFamily="49" charset="0"/>
                  <a:buChar char="o"/>
                </a:pPr>
                <a:r>
                  <a:rPr lang="en-US" sz="2800" dirty="0">
                    <a:solidFill>
                      <a:schemeClr val="tx1"/>
                    </a:solidFill>
                  </a:rPr>
                  <a:t>In this generalized model setting, the problem formulation involves estimation of </a:t>
                </a:r>
                <a14:m>
                  <m:oMath xmlns:m="http://schemas.openxmlformats.org/officeDocument/2006/math">
                    <m:r>
                      <a:rPr lang="en-US" sz="2800" i="1">
                        <a:solidFill>
                          <a:schemeClr val="tx1"/>
                        </a:solidFill>
                        <a:latin typeface="Cambria Math" panose="02040503050406030204" pitchFamily="18" charset="0"/>
                      </a:rPr>
                      <m:t>𝐿</m:t>
                    </m:r>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𝑆</m:t>
                    </m:r>
                    <m:r>
                      <a:rPr lang="en-US" sz="2800" i="1">
                        <a:solidFill>
                          <a:schemeClr val="tx1"/>
                        </a:solidFill>
                        <a:latin typeface="Cambria Math" panose="02040503050406030204" pitchFamily="18" charset="0"/>
                      </a:rPr>
                      <m:t> </m:t>
                    </m:r>
                  </m:oMath>
                </a14:m>
                <a:r>
                  <a:rPr lang="en-US" sz="2800" dirty="0">
                    <a:solidFill>
                      <a:schemeClr val="tx1"/>
                    </a:solidFill>
                  </a:rPr>
                  <a:t>(and </a:t>
                </a:r>
                <a14:m>
                  <m:oMath xmlns:m="http://schemas.openxmlformats.org/officeDocument/2006/math">
                    <m:r>
                      <a:rPr lang="en-US" sz="2800" i="1">
                        <a:solidFill>
                          <a:schemeClr val="tx1"/>
                        </a:solidFill>
                        <a:latin typeface="Cambria Math" panose="02040503050406030204" pitchFamily="18" charset="0"/>
                      </a:rPr>
                      <m:t>𝐷</m:t>
                    </m:r>
                  </m:oMath>
                </a14:m>
                <a:r>
                  <a:rPr lang="en-US" sz="2800" dirty="0">
                    <a:solidFill>
                      <a:schemeClr val="tx1"/>
                    </a:solidFill>
                  </a:rPr>
                  <a:t>, if it is unknown), according to this model representation:</a:t>
                </a:r>
                <a14:m>
                  <m:oMath xmlns:m="http://schemas.openxmlformats.org/officeDocument/2006/math">
                    <m:r>
                      <a:rPr lang="en-US" sz="2800">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l-GR" sz="2800" i="1">
                            <a:solidFill>
                              <a:schemeClr val="tx1"/>
                            </a:solidFill>
                            <a:latin typeface="Cambria Math" panose="02040503050406030204" pitchFamily="18" charset="0"/>
                          </a:rPr>
                          <m:t>𝛬</m:t>
                        </m:r>
                      </m:e>
                      <m:sub>
                        <m:r>
                          <a:rPr lang="el-GR" sz="2800" i="1">
                            <a:solidFill>
                              <a:schemeClr val="tx1"/>
                            </a:solidFill>
                            <a:latin typeface="Cambria Math" panose="02040503050406030204" pitchFamily="18" charset="0"/>
                          </a:rPr>
                          <m:t>𝛺</m:t>
                        </m:r>
                      </m:sub>
                    </m:sSub>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𝑌</m:t>
                        </m:r>
                      </m:e>
                    </m:d>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l-GR" sz="2800" i="1">
                            <a:solidFill>
                              <a:schemeClr val="tx1"/>
                            </a:solidFill>
                            <a:latin typeface="Cambria Math" panose="02040503050406030204" pitchFamily="18" charset="0"/>
                          </a:rPr>
                          <m:t>𝛬</m:t>
                        </m:r>
                      </m:e>
                      <m:sub>
                        <m:r>
                          <a:rPr lang="el-GR" sz="2800" i="1">
                            <a:solidFill>
                              <a:schemeClr val="tx1"/>
                            </a:solidFill>
                            <a:latin typeface="Cambria Math" panose="02040503050406030204" pitchFamily="18" charset="0"/>
                          </a:rPr>
                          <m:t>𝛺</m:t>
                        </m:r>
                      </m:sub>
                    </m:sSub>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𝐿</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𝐷𝑆</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𝐸</m:t>
                        </m:r>
                      </m:e>
                    </m:d>
                  </m:oMath>
                </a14:m>
                <a:r>
                  <a:rPr lang="en-US" sz="2800" dirty="0">
                    <a:solidFill>
                      <a:schemeClr val="tx1"/>
                    </a:solidFill>
                  </a:rPr>
                  <a:t>      (2) </a:t>
                </a:r>
              </a:p>
            </p:txBody>
          </p:sp>
        </mc:Choice>
        <mc:Fallback xmlns="">
          <p:sp>
            <p:nvSpPr>
              <p:cNvPr id="15" name="Content Placeholder 1"/>
              <p:cNvSpPr txBox="1">
                <a:spLocks noRot="1" noChangeAspect="1" noMove="1" noResize="1" noEditPoints="1" noAdjustHandles="1" noChangeArrowheads="1" noChangeShapeType="1" noTextEdit="1"/>
              </p:cNvSpPr>
              <p:nvPr/>
            </p:nvSpPr>
            <p:spPr bwMode="auto">
              <a:xfrm>
                <a:off x="419100" y="844289"/>
                <a:ext cx="11633200" cy="4953000"/>
              </a:xfrm>
              <a:prstGeom prst="rect">
                <a:avLst/>
              </a:prstGeom>
              <a:blipFill rotWithShape="0">
                <a:blip r:embed="rId3"/>
                <a:stretch>
                  <a:fillRect l="-943" t="-1107" r="-1730" b="-20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 name="Content Placeholder 2"/>
          <p:cNvSpPr txBox="1">
            <a:spLocks/>
          </p:cNvSpPr>
          <p:nvPr/>
        </p:nvSpPr>
        <p:spPr bwMode="auto">
          <a:xfrm>
            <a:off x="927101" y="97022"/>
            <a:ext cx="10118265"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600" dirty="0">
                <a:solidFill>
                  <a:schemeClr val="tx1"/>
                </a:solidFill>
              </a:rPr>
              <a:t>Compressive Big Data Analytics (CBDA)</a:t>
            </a:r>
          </a:p>
        </p:txBody>
      </p:sp>
    </p:spTree>
    <p:extLst>
      <p:ext uri="{BB962C8B-B14F-4D97-AF65-F5344CB8AC3E}">
        <p14:creationId xmlns:p14="http://schemas.microsoft.com/office/powerpoint/2010/main" val="366893872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1"/>
              <p:cNvSpPr txBox="1">
                <a:spLocks/>
              </p:cNvSpPr>
              <p:nvPr/>
            </p:nvSpPr>
            <p:spPr bwMode="auto">
              <a:xfrm>
                <a:off x="609600" y="1230005"/>
                <a:ext cx="11239499" cy="4953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sz="2800" dirty="0" smtClean="0">
                    <a:solidFill>
                      <a:schemeClr val="tx1"/>
                    </a:solidFill>
                  </a:rPr>
                  <a:t>Having </a:t>
                </a:r>
                <a:r>
                  <a:rPr lang="en-US" sz="2800" dirty="0">
                    <a:solidFill>
                      <a:schemeClr val="tx1"/>
                    </a:solidFill>
                  </a:rPr>
                  <a:t>quick, reliable and efficient estimates of </a:t>
                </a:r>
                <a14:m>
                  <m:oMath xmlns:m="http://schemas.openxmlformats.org/officeDocument/2006/math">
                    <m:r>
                      <a:rPr lang="en-US" sz="2800" i="1">
                        <a:solidFill>
                          <a:schemeClr val="tx1"/>
                        </a:solidFill>
                        <a:latin typeface="Cambria Math" panose="02040503050406030204" pitchFamily="18" charset="0"/>
                      </a:rPr>
                      <m:t>𝐿</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𝑆</m:t>
                    </m:r>
                    <m:r>
                      <a:rPr lang="en-US" sz="2800" i="1">
                        <a:solidFill>
                          <a:schemeClr val="tx1"/>
                        </a:solidFill>
                        <a:latin typeface="Cambria Math" panose="02040503050406030204" pitchFamily="18" charset="0"/>
                      </a:rPr>
                      <m:t> </m:t>
                    </m:r>
                  </m:oMath>
                </a14:m>
                <a:r>
                  <a:rPr lang="en-US" sz="2800" dirty="0">
                    <a:solidFill>
                      <a:schemeClr val="tx1"/>
                    </a:solidFill>
                  </a:rPr>
                  <a:t>and </a:t>
                </a:r>
                <a14:m>
                  <m:oMath xmlns:m="http://schemas.openxmlformats.org/officeDocument/2006/math">
                    <m:r>
                      <a:rPr lang="en-US" sz="2800" i="1">
                        <a:solidFill>
                          <a:schemeClr val="tx1"/>
                        </a:solidFill>
                        <a:latin typeface="Cambria Math" panose="02040503050406030204" pitchFamily="18" charset="0"/>
                      </a:rPr>
                      <m:t>𝐷</m:t>
                    </m:r>
                  </m:oMath>
                </a14:m>
                <a:r>
                  <a:rPr lang="en-US" sz="2800" dirty="0">
                    <a:solidFill>
                      <a:schemeClr val="tx1"/>
                    </a:solidFill>
                  </a:rPr>
                  <a:t> would allow us to make inference, compute likelihoods (e.g., p-values), predict trends, forecast outcomes, and adapt the model to obtain revised inference using new data</a:t>
                </a:r>
              </a:p>
              <a:p>
                <a:pPr algn="l"/>
                <a:endParaRPr lang="en-US" sz="1800" dirty="0">
                  <a:solidFill>
                    <a:schemeClr val="tx1"/>
                  </a:solidFill>
                </a:endParaRPr>
              </a:p>
              <a:p>
                <a:pPr marL="342900" indent="-342900" algn="l">
                  <a:buFont typeface="Courier New" panose="02070309020205020404" pitchFamily="49" charset="0"/>
                  <a:buChar char="o"/>
                </a:pPr>
                <a:r>
                  <a:rPr lang="en-US" sz="2800" dirty="0">
                    <a:solidFill>
                      <a:schemeClr val="tx1"/>
                    </a:solidFill>
                  </a:rPr>
                  <a:t>When </a:t>
                </a:r>
                <a14:m>
                  <m:oMath xmlns:m="http://schemas.openxmlformats.org/officeDocument/2006/math">
                    <m:r>
                      <a:rPr lang="en-US" sz="2800" i="1">
                        <a:solidFill>
                          <a:schemeClr val="tx1"/>
                        </a:solidFill>
                        <a:latin typeface="Cambria Math" panose="02040503050406030204" pitchFamily="18" charset="0"/>
                      </a:rPr>
                      <m:t>𝐷</m:t>
                    </m:r>
                  </m:oMath>
                </a14:m>
                <a:r>
                  <a:rPr lang="en-US" sz="2800" dirty="0">
                    <a:solidFill>
                      <a:schemeClr val="tx1"/>
                    </a:solidFill>
                  </a:rPr>
                  <a:t> is known, the model in equation (2) is jointly convex for </a:t>
                </a:r>
                <a14:m>
                  <m:oMath xmlns:m="http://schemas.openxmlformats.org/officeDocument/2006/math">
                    <m:r>
                      <a:rPr lang="en-US" sz="2800" i="1">
                        <a:solidFill>
                          <a:schemeClr val="tx1"/>
                        </a:solidFill>
                        <a:latin typeface="Cambria Math" panose="02040503050406030204" pitchFamily="18" charset="0"/>
                      </a:rPr>
                      <m:t>𝐿</m:t>
                    </m:r>
                  </m:oMath>
                </a14:m>
                <a:r>
                  <a:rPr lang="en-US" sz="2800" dirty="0">
                    <a:solidFill>
                      <a:schemeClr val="tx1"/>
                    </a:solidFill>
                  </a:rPr>
                  <a:t> and </a:t>
                </a:r>
                <a14:m>
                  <m:oMath xmlns:m="http://schemas.openxmlformats.org/officeDocument/2006/math">
                    <m:r>
                      <a:rPr lang="en-US" sz="2800" i="1">
                        <a:solidFill>
                          <a:schemeClr val="tx1"/>
                        </a:solidFill>
                        <a:latin typeface="Cambria Math" panose="02040503050406030204" pitchFamily="18" charset="0"/>
                      </a:rPr>
                      <m:t>𝑆</m:t>
                    </m:r>
                  </m:oMath>
                </a14:m>
                <a:r>
                  <a:rPr lang="en-US" sz="2800" dirty="0">
                    <a:solidFill>
                      <a:schemeClr val="tx1"/>
                    </a:solidFill>
                  </a:rPr>
                  <a:t>, and there exist iterative solvers based on sub-gradient recursion (e.g., alternating direction method of multipliers)</a:t>
                </a:r>
              </a:p>
              <a:p>
                <a:pPr algn="l"/>
                <a:endParaRPr lang="en-US" sz="1800" dirty="0">
                  <a:solidFill>
                    <a:schemeClr val="tx1"/>
                  </a:solidFill>
                </a:endParaRPr>
              </a:p>
              <a:p>
                <a:pPr marL="342900" indent="-342900" algn="l">
                  <a:buFont typeface="Courier New" panose="02070309020205020404" pitchFamily="49" charset="0"/>
                  <a:buChar char="o"/>
                </a:pPr>
                <a:r>
                  <a:rPr lang="en-US" sz="2800" dirty="0">
                    <a:solidFill>
                      <a:schemeClr val="tx1"/>
                    </a:solidFill>
                  </a:rPr>
                  <a:t>However, in practice, the size of Big Datasets presents significant computational problems, related to slow algorithm convergence, for estimating these components that are critical for the final study inference</a:t>
                </a:r>
              </a:p>
            </p:txBody>
          </p:sp>
        </mc:Choice>
        <mc:Fallback xmlns="">
          <p:sp>
            <p:nvSpPr>
              <p:cNvPr id="15" name="Content Placeholder 1"/>
              <p:cNvSpPr txBox="1">
                <a:spLocks noRot="1" noChangeAspect="1" noMove="1" noResize="1" noEditPoints="1" noAdjustHandles="1" noChangeArrowheads="1" noChangeShapeType="1" noTextEdit="1"/>
              </p:cNvSpPr>
              <p:nvPr/>
            </p:nvSpPr>
            <p:spPr bwMode="auto">
              <a:xfrm>
                <a:off x="609600" y="1230005"/>
                <a:ext cx="11239499" cy="4953000"/>
              </a:xfrm>
              <a:prstGeom prst="rect">
                <a:avLst/>
              </a:prstGeom>
              <a:blipFill rotWithShape="0">
                <a:blip r:embed="rId3"/>
                <a:stretch>
                  <a:fillRect l="-976" t="-1232" r="-1085" b="-837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 name="Content Placeholder 2"/>
          <p:cNvSpPr txBox="1">
            <a:spLocks/>
          </p:cNvSpPr>
          <p:nvPr/>
        </p:nvSpPr>
        <p:spPr bwMode="auto">
          <a:xfrm>
            <a:off x="939801" y="236722"/>
            <a:ext cx="10118265"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600" dirty="0">
                <a:solidFill>
                  <a:schemeClr val="tx1"/>
                </a:solidFill>
              </a:rPr>
              <a:t>Compressive Big Data Analytics (CBDA)</a:t>
            </a:r>
          </a:p>
        </p:txBody>
      </p:sp>
    </p:spTree>
    <p:extLst>
      <p:ext uri="{BB962C8B-B14F-4D97-AF65-F5344CB8AC3E}">
        <p14:creationId xmlns:p14="http://schemas.microsoft.com/office/powerpoint/2010/main" val="406996293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1"/>
              <p:cNvSpPr txBox="1">
                <a:spLocks/>
              </p:cNvSpPr>
              <p:nvPr/>
            </p:nvSpPr>
            <p:spPr bwMode="auto">
              <a:xfrm>
                <a:off x="711200" y="1115705"/>
                <a:ext cx="11087099" cy="4953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sz="2800" dirty="0" smtClean="0">
                    <a:solidFill>
                      <a:schemeClr val="tx1"/>
                    </a:solidFill>
                  </a:rPr>
                  <a:t>One </a:t>
                </a:r>
                <a:r>
                  <a:rPr lang="en-US" sz="2800" dirty="0">
                    <a:solidFill>
                      <a:schemeClr val="tx1"/>
                    </a:solidFill>
                  </a:rPr>
                  <a:t>strategy for tackling this optimization problem is to use a random Gaussian sub-sampling matrix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𝐴</m:t>
                        </m:r>
                      </m:e>
                      <m:sub>
                        <m:r>
                          <a:rPr lang="en-US" sz="2800" i="1">
                            <a:solidFill>
                              <a:schemeClr val="tx1"/>
                            </a:solidFill>
                            <a:latin typeface="Cambria Math" panose="02040503050406030204" pitchFamily="18" charset="0"/>
                          </a:rPr>
                          <m:t>𝑚</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𝑛</m:t>
                        </m:r>
                      </m:sub>
                    </m:sSub>
                  </m:oMath>
                </a14:m>
                <a:r>
                  <a:rPr lang="en-US" sz="2800" dirty="0">
                    <a:solidFill>
                      <a:schemeClr val="tx1"/>
                    </a:solidFill>
                  </a:rPr>
                  <a:t> (much like in the compressive sensing protocol) to reduce the rank of the observed data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𝑌</m:t>
                        </m:r>
                      </m:e>
                      <m:sub>
                        <m:r>
                          <a:rPr lang="en-US" sz="2800" i="1">
                            <a:solidFill>
                              <a:schemeClr val="tx1"/>
                            </a:solidFill>
                            <a:latin typeface="Cambria Math" panose="02040503050406030204" pitchFamily="18" charset="0"/>
                          </a:rPr>
                          <m:t>𝑚</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𝑙</m:t>
                        </m:r>
                      </m:sub>
                    </m:sSub>
                  </m:oMath>
                </a14:m>
                <a:r>
                  <a:rPr lang="en-US" sz="2800" dirty="0">
                    <a:solidFill>
                      <a:schemeClr val="tx1"/>
                    </a:solidFill>
                  </a:rPr>
                  <a:t>, where </a:t>
                </a:r>
                <a14:m>
                  <m:oMath xmlns:m="http://schemas.openxmlformats.org/officeDocument/2006/math">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𝑚</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𝑙</m:t>
                        </m:r>
                      </m:e>
                    </m:d>
                    <m:r>
                      <a:rPr lang="en-US" sz="2800" i="1">
                        <a:solidFill>
                          <a:schemeClr val="tx1"/>
                        </a:solidFill>
                        <a:latin typeface="Cambria Math" panose="02040503050406030204" pitchFamily="18" charset="0"/>
                      </a:rPr>
                      <m:t>∈</m:t>
                    </m:r>
                    <m:r>
                      <a:rPr lang="el-GR" sz="2800" i="1">
                        <a:solidFill>
                          <a:schemeClr val="tx1"/>
                        </a:solidFill>
                        <a:latin typeface="Cambria Math" panose="02040503050406030204" pitchFamily="18" charset="0"/>
                      </a:rPr>
                      <m:t>𝛺</m:t>
                    </m:r>
                  </m:oMath>
                </a14:m>
                <a:r>
                  <a:rPr lang="en-US" sz="2800" dirty="0">
                    <a:solidFill>
                      <a:schemeClr val="tx1"/>
                    </a:solidFill>
                  </a:rPr>
                  <a:t>) and then solve the minimization using least squares</a:t>
                </a:r>
              </a:p>
              <a:p>
                <a:pPr marL="342900" indent="-342900" algn="l">
                  <a:buFont typeface="Courier New" panose="02070309020205020404" pitchFamily="49" charset="0"/>
                  <a:buChar char="o"/>
                </a:pPr>
                <a:r>
                  <a:rPr lang="en-US" sz="2800" dirty="0">
                    <a:solidFill>
                      <a:schemeClr val="tx1"/>
                    </a:solidFill>
                  </a:rPr>
                  <a:t>This </a:t>
                </a:r>
                <a:r>
                  <a:rPr lang="en-US" sz="2800" i="1" dirty="0">
                    <a:solidFill>
                      <a:schemeClr val="tx1"/>
                    </a:solidFill>
                  </a:rPr>
                  <a:t>partitioning</a:t>
                </a:r>
                <a:r>
                  <a:rPr lang="en-US" sz="2800" dirty="0">
                    <a:solidFill>
                      <a:schemeClr val="tx1"/>
                    </a:solidFill>
                  </a:rPr>
                  <a:t> of the difficult general problem into smaller chunks has several advantages. It reduces the hardware and computational burden, enables algorithmic parallelization of the global solution, and ensures feasibility of the analytical results </a:t>
                </a:r>
              </a:p>
              <a:p>
                <a:pPr marL="342900" indent="-342900" algn="l">
                  <a:buFont typeface="Courier New" panose="02070309020205020404" pitchFamily="49" charset="0"/>
                  <a:buChar char="o"/>
                </a:pPr>
                <a:r>
                  <a:rPr lang="en-US" sz="2800" dirty="0">
                    <a:solidFill>
                      <a:schemeClr val="tx1"/>
                    </a:solidFill>
                  </a:rPr>
                  <a:t>Because of the stochastic nature of the index sampling, this approach may have desirable analytical properties like predictable asymptotic behavior, limited error bounds, estimates’ optimality and consistency characteristics</a:t>
                </a:r>
              </a:p>
            </p:txBody>
          </p:sp>
        </mc:Choice>
        <mc:Fallback xmlns="">
          <p:sp>
            <p:nvSpPr>
              <p:cNvPr id="15" name="Content Placeholder 1"/>
              <p:cNvSpPr txBox="1">
                <a:spLocks noRot="1" noChangeAspect="1" noMove="1" noResize="1" noEditPoints="1" noAdjustHandles="1" noChangeArrowheads="1" noChangeShapeType="1" noTextEdit="1"/>
              </p:cNvSpPr>
              <p:nvPr/>
            </p:nvSpPr>
            <p:spPr bwMode="auto">
              <a:xfrm>
                <a:off x="711200" y="1115705"/>
                <a:ext cx="11087099" cy="4953000"/>
              </a:xfrm>
              <a:prstGeom prst="rect">
                <a:avLst/>
              </a:prstGeom>
              <a:blipFill rotWithShape="0">
                <a:blip r:embed="rId3"/>
                <a:stretch>
                  <a:fillRect l="-990" t="-1107" r="-330" b="-121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 name="Content Placeholder 2"/>
          <p:cNvSpPr txBox="1">
            <a:spLocks/>
          </p:cNvSpPr>
          <p:nvPr/>
        </p:nvSpPr>
        <p:spPr bwMode="auto">
          <a:xfrm>
            <a:off x="939801" y="236722"/>
            <a:ext cx="10118265"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600" dirty="0">
                <a:solidFill>
                  <a:schemeClr val="tx1"/>
                </a:solidFill>
              </a:rPr>
              <a:t>Compressive Big Data Analytics (CBDA)</a:t>
            </a:r>
          </a:p>
        </p:txBody>
      </p:sp>
    </p:spTree>
    <p:extLst>
      <p:ext uri="{BB962C8B-B14F-4D97-AF65-F5344CB8AC3E}">
        <p14:creationId xmlns:p14="http://schemas.microsoft.com/office/powerpoint/2010/main" val="37866556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3">
            <a:clrChange>
              <a:clrFrom>
                <a:srgbClr val="ACACAC"/>
              </a:clrFrom>
              <a:clrTo>
                <a:srgbClr val="ACACAC">
                  <a:alpha val="0"/>
                </a:srgbClr>
              </a:clrTo>
            </a:clrChange>
          </a:blip>
          <a:srcRect l="31023" t="23634" r="29763" b="14849"/>
          <a:stretch/>
        </p:blipFill>
        <p:spPr bwMode="auto">
          <a:xfrm>
            <a:off x="1630571" y="1648569"/>
            <a:ext cx="4694581" cy="377157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4">
            <a:clrChange>
              <a:clrFrom>
                <a:srgbClr val="ACACAC"/>
              </a:clrFrom>
              <a:clrTo>
                <a:srgbClr val="ACACAC">
                  <a:alpha val="0"/>
                </a:srgbClr>
              </a:clrTo>
            </a:clrChange>
          </a:blip>
          <a:srcRect l="38099" t="28895" r="36058" b="14849"/>
          <a:stretch/>
        </p:blipFill>
        <p:spPr bwMode="auto">
          <a:xfrm>
            <a:off x="7030830" y="1841501"/>
            <a:ext cx="3345070" cy="3578640"/>
          </a:xfrm>
          <a:prstGeom prst="rect">
            <a:avLst/>
          </a:prstGeom>
          <a:ln>
            <a:noFill/>
          </a:ln>
          <a:extLst>
            <a:ext uri="{53640926-AAD7-44D8-BBD7-CCE9431645EC}">
              <a14:shadowObscured xmlns:a14="http://schemas.microsoft.com/office/drawing/2010/main"/>
            </a:ext>
          </a:extLst>
        </p:spPr>
      </p:pic>
      <p:sp>
        <p:nvSpPr>
          <p:cNvPr id="6" name="Content Placeholder 1"/>
          <p:cNvSpPr txBox="1">
            <a:spLocks/>
          </p:cNvSpPr>
          <p:nvPr/>
        </p:nvSpPr>
        <p:spPr bwMode="auto">
          <a:xfrm>
            <a:off x="1630571" y="5420139"/>
            <a:ext cx="8859629" cy="610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algn="l"/>
            <a:r>
              <a:rPr lang="en-US" sz="2400" b="1" dirty="0"/>
              <a:t>Data Structure (Representation)		</a:t>
            </a:r>
            <a:r>
              <a:rPr lang="en-US" sz="2400" b="1" dirty="0" smtClean="0"/>
              <a:t>   </a:t>
            </a:r>
            <a:r>
              <a:rPr lang="en-US" sz="2400" b="1" dirty="0"/>
              <a:t>Sample Data (Instance)</a:t>
            </a:r>
          </a:p>
        </p:txBody>
      </p:sp>
      <p:sp>
        <p:nvSpPr>
          <p:cNvPr id="7" name="Content Placeholder 2"/>
          <p:cNvSpPr txBox="1">
            <a:spLocks/>
          </p:cNvSpPr>
          <p:nvPr/>
        </p:nvSpPr>
        <p:spPr bwMode="auto">
          <a:xfrm>
            <a:off x="939801" y="236722"/>
            <a:ext cx="10118265"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600" dirty="0">
                <a:solidFill>
                  <a:schemeClr val="tx1"/>
                </a:solidFill>
              </a:rPr>
              <a:t>Compressive Big Data Analytics (CBDA)</a:t>
            </a:r>
          </a:p>
        </p:txBody>
      </p:sp>
    </p:spTree>
    <p:extLst>
      <p:ext uri="{BB962C8B-B14F-4D97-AF65-F5344CB8AC3E}">
        <p14:creationId xmlns:p14="http://schemas.microsoft.com/office/powerpoint/2010/main" val="133439701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1"/>
              <p:cNvSpPr txBox="1">
                <a:spLocks/>
              </p:cNvSpPr>
              <p:nvPr/>
            </p:nvSpPr>
            <p:spPr bwMode="auto">
              <a:xfrm>
                <a:off x="319499" y="1454978"/>
                <a:ext cx="11358867" cy="494582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buFont typeface="Courier New" panose="02070309020205020404" pitchFamily="49" charset="0"/>
                  <a:buChar char="o"/>
                </a:pPr>
                <a:r>
                  <a:rPr lang="en-US" dirty="0" smtClean="0">
                    <a:solidFill>
                      <a:schemeClr val="tx1"/>
                    </a:solidFill>
                  </a:rPr>
                  <a:t>One </a:t>
                </a:r>
                <a:r>
                  <a:rPr lang="en-US" dirty="0">
                    <a:solidFill>
                      <a:schemeClr val="tx1"/>
                    </a:solidFill>
                  </a:rPr>
                  <a:t>can design an algorithm that searches and keeps only the most informative data elements by requiring that the derived estimates represent optimal approximations to </a:t>
                </a:r>
                <a14:m>
                  <m:oMath xmlns:m="http://schemas.openxmlformats.org/officeDocument/2006/math">
                    <m:r>
                      <a:rPr lang="en-US" i="1">
                        <a:solidFill>
                          <a:schemeClr val="tx1"/>
                        </a:solidFill>
                        <a:latin typeface="Cambria Math" panose="02040503050406030204" pitchFamily="18" charset="0"/>
                      </a:rPr>
                      <m:t>𝑦</m:t>
                    </m:r>
                    <m:r>
                      <a:rPr lang="en-US" i="1">
                        <a:solidFill>
                          <a:schemeClr val="tx1"/>
                        </a:solidFill>
                        <a:latin typeface="Cambria Math" panose="02040503050406030204" pitchFamily="18" charset="0"/>
                      </a:rPr>
                      <m:t> </m:t>
                    </m:r>
                  </m:oMath>
                </a14:m>
                <a:r>
                  <a:rPr lang="en-US" dirty="0">
                    <a:solidFill>
                      <a:schemeClr val="tx1"/>
                    </a:solidFill>
                  </a:rPr>
                  <a:t>within a specific sampling index subspace </a:t>
                </a:r>
                <a14:m>
                  <m:oMath xmlns:m="http://schemas.openxmlformats.org/officeDocument/2006/math">
                    <m:d>
                      <m:dPr>
                        <m:begChr m:val="{"/>
                        <m:endChr m:val="}"/>
                        <m:ctrlPr>
                          <a:rPr lang="en-US" i="1">
                            <a:solidFill>
                              <a:schemeClr val="tx1"/>
                            </a:solidFill>
                            <a:latin typeface="Cambria Math" panose="02040503050406030204" pitchFamily="18" charset="0"/>
                          </a:rPr>
                        </m:ctrlPr>
                      </m:dPr>
                      <m:e>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𝑚</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𝑙</m:t>
                            </m:r>
                          </m:e>
                        </m:d>
                      </m:e>
                    </m:d>
                    <m:r>
                      <a:rPr lang="en-US" i="1">
                        <a:solidFill>
                          <a:schemeClr val="tx1"/>
                        </a:solidFill>
                        <a:latin typeface="Cambria Math" panose="02040503050406030204" pitchFamily="18" charset="0"/>
                      </a:rPr>
                      <m:t>⊆</m:t>
                    </m:r>
                    <m:r>
                      <a:rPr lang="el-GR" i="1">
                        <a:solidFill>
                          <a:schemeClr val="tx1"/>
                        </a:solidFill>
                        <a:latin typeface="Cambria Math" panose="02040503050406030204" pitchFamily="18" charset="0"/>
                      </a:rPr>
                      <m:t>𝛺</m:t>
                    </m:r>
                  </m:oMath>
                </a14:m>
                <a:endParaRPr lang="en-US" dirty="0">
                  <a:solidFill>
                    <a:schemeClr val="tx1"/>
                  </a:solidFill>
                </a:endParaRPr>
              </a:p>
              <a:p>
                <a:pPr marL="342900" indent="-342900" algn="l">
                  <a:buFont typeface="Courier New" panose="02070309020205020404" pitchFamily="49" charset="0"/>
                  <a:buChar char="o"/>
                </a:pPr>
                <a:endParaRPr lang="en-US" dirty="0">
                  <a:solidFill>
                    <a:schemeClr val="tx1"/>
                  </a:solidFill>
                </a:endParaRPr>
              </a:p>
              <a:p>
                <a:pPr marL="342900" indent="-342900" algn="l">
                  <a:buFont typeface="Courier New" panose="02070309020205020404" pitchFamily="49" charset="0"/>
                  <a:buChar char="o"/>
                </a:pPr>
                <a:r>
                  <a:rPr lang="en-US" dirty="0" smtClean="0">
                    <a:solidFill>
                      <a:schemeClr val="tx1"/>
                    </a:solidFill>
                  </a:rPr>
                  <a:t>We </a:t>
                </a:r>
                <a:r>
                  <a:rPr lang="en-US" dirty="0">
                    <a:solidFill>
                      <a:schemeClr val="tx1"/>
                    </a:solidFill>
                  </a:rPr>
                  <a:t>want to investigate if CBDA inference estimates can be shown to obey error bounds similar to the upper bound results of point imbedding’s in high-dimensions (e.g., Johnson-</a:t>
                </a:r>
                <a:r>
                  <a:rPr lang="en-US" dirty="0" err="1">
                    <a:solidFill>
                      <a:schemeClr val="tx1"/>
                    </a:solidFill>
                  </a:rPr>
                  <a:t>Lindenstrauss</a:t>
                </a:r>
                <a:r>
                  <a:rPr lang="en-US" dirty="0">
                    <a:solidFill>
                      <a:schemeClr val="tx1"/>
                    </a:solidFill>
                  </a:rPr>
                  <a:t> lemma) or the  restricted isometry property</a:t>
                </a:r>
              </a:p>
            </p:txBody>
          </p:sp>
        </mc:Choice>
        <mc:Fallback xmlns="">
          <p:sp>
            <p:nvSpPr>
              <p:cNvPr id="15" name="Content Placeholder 1"/>
              <p:cNvSpPr txBox="1">
                <a:spLocks noRot="1" noChangeAspect="1" noMove="1" noResize="1" noEditPoints="1" noAdjustHandles="1" noChangeArrowheads="1" noChangeShapeType="1" noTextEdit="1"/>
              </p:cNvSpPr>
              <p:nvPr/>
            </p:nvSpPr>
            <p:spPr bwMode="auto">
              <a:xfrm>
                <a:off x="319499" y="1454978"/>
                <a:ext cx="11358867" cy="4945822"/>
              </a:xfrm>
              <a:prstGeom prst="rect">
                <a:avLst/>
              </a:prstGeom>
              <a:blipFill rotWithShape="0">
                <a:blip r:embed="rId3"/>
                <a:stretch>
                  <a:fillRect l="-1234" t="-1603" r="-198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 name="Content Placeholder 2"/>
          <p:cNvSpPr txBox="1">
            <a:spLocks/>
          </p:cNvSpPr>
          <p:nvPr/>
        </p:nvSpPr>
        <p:spPr bwMode="auto">
          <a:xfrm>
            <a:off x="939801" y="236722"/>
            <a:ext cx="10118265"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600" dirty="0">
                <a:solidFill>
                  <a:schemeClr val="tx1"/>
                </a:solidFill>
              </a:rPr>
              <a:t>Compressive Big Data Analytics (CBDA)</a:t>
            </a:r>
          </a:p>
        </p:txBody>
      </p:sp>
    </p:spTree>
    <p:extLst>
      <p:ext uri="{BB962C8B-B14F-4D97-AF65-F5344CB8AC3E}">
        <p14:creationId xmlns:p14="http://schemas.microsoft.com/office/powerpoint/2010/main" val="10893480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1"/>
              <p:cNvSpPr txBox="1">
                <a:spLocks/>
              </p:cNvSpPr>
              <p:nvPr/>
            </p:nvSpPr>
            <p:spPr bwMode="auto">
              <a:xfrm>
                <a:off x="152400" y="897994"/>
                <a:ext cx="12039600" cy="54628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marL="342900" indent="-342900" algn="l">
                  <a:spcBef>
                    <a:spcPts val="600"/>
                  </a:spcBef>
                  <a:buFont typeface="Courier New" panose="02070309020205020404" pitchFamily="49" charset="0"/>
                  <a:buChar char="o"/>
                </a:pPr>
                <a:r>
                  <a:rPr lang="en-US" sz="2800" dirty="0" smtClean="0">
                    <a:solidFill>
                      <a:schemeClr val="tx1"/>
                    </a:solidFill>
                  </a:rPr>
                  <a:t>The </a:t>
                </a:r>
                <a:r>
                  <a:rPr lang="en-US" sz="2800" dirty="0">
                    <a:solidFill>
                      <a:schemeClr val="tx1"/>
                    </a:solidFill>
                  </a:rPr>
                  <a:t>Johnson-</a:t>
                </a:r>
                <a:r>
                  <a:rPr lang="en-US" sz="2800" dirty="0" err="1">
                    <a:solidFill>
                      <a:schemeClr val="tx1"/>
                    </a:solidFill>
                  </a:rPr>
                  <a:t>Lindenstrauss</a:t>
                </a:r>
                <a:r>
                  <a:rPr lang="en-US" sz="2800" dirty="0">
                    <a:solidFill>
                      <a:schemeClr val="tx1"/>
                    </a:solidFill>
                  </a:rPr>
                  <a:t> lemma guarantees that for any         </a:t>
                </a:r>
                <a14:m>
                  <m:oMath xmlns:m="http://schemas.openxmlformats.org/officeDocument/2006/math">
                    <m:r>
                      <a:rPr lang="en-US" sz="2800" i="1">
                        <a:solidFill>
                          <a:schemeClr val="tx1"/>
                        </a:solidFill>
                        <a:latin typeface="Cambria Math" panose="02040503050406030204" pitchFamily="18" charset="0"/>
                      </a:rPr>
                      <m:t>0&lt;</m:t>
                    </m:r>
                    <m:r>
                      <a:rPr lang="en-US" sz="2800" i="1">
                        <a:solidFill>
                          <a:schemeClr val="tx1"/>
                        </a:solidFill>
                        <a:latin typeface="Cambria Math" panose="02040503050406030204" pitchFamily="18" charset="0"/>
                      </a:rPr>
                      <m:t>𝜀</m:t>
                    </m:r>
                    <m:r>
                      <a:rPr lang="en-US" sz="2800" i="1">
                        <a:solidFill>
                          <a:schemeClr val="tx1"/>
                        </a:solidFill>
                        <a:latin typeface="Cambria Math" panose="02040503050406030204" pitchFamily="18" charset="0"/>
                      </a:rPr>
                      <m:t>&lt;1</m:t>
                    </m:r>
                  </m:oMath>
                </a14:m>
                <a:r>
                  <a:rPr lang="en-US" sz="2800" dirty="0">
                    <a:solidFill>
                      <a:schemeClr val="tx1"/>
                    </a:solidFill>
                  </a:rPr>
                  <a:t>, a set of points </a:t>
                </a:r>
                <a14:m>
                  <m:oMath xmlns:m="http://schemas.openxmlformats.org/officeDocument/2006/math">
                    <m:sSubSup>
                      <m:sSubSupPr>
                        <m:ctrlPr>
                          <a:rPr lang="en-US" sz="2800" i="1">
                            <a:solidFill>
                              <a:schemeClr val="tx1"/>
                            </a:solidFill>
                            <a:latin typeface="Cambria Math" panose="02040503050406030204" pitchFamily="18" charset="0"/>
                          </a:rPr>
                        </m:ctrlPr>
                      </m:sSubSupPr>
                      <m:e>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i="1">
                                    <a:solidFill>
                                      <a:schemeClr val="tx1"/>
                                    </a:solidFill>
                                    <a:latin typeface="Cambria Math" panose="02040503050406030204" pitchFamily="18" charset="0"/>
                                  </a:rPr>
                                  <m:t>𝑘</m:t>
                                </m:r>
                              </m:sub>
                            </m:sSub>
                          </m:e>
                        </m:d>
                      </m:e>
                      <m:sub>
                        <m:r>
                          <a:rPr lang="en-US" sz="2800" i="1">
                            <a:solidFill>
                              <a:schemeClr val="tx1"/>
                            </a:solidFill>
                            <a:latin typeface="Cambria Math" panose="02040503050406030204" pitchFamily="18" charset="0"/>
                          </a:rPr>
                          <m:t>1</m:t>
                        </m:r>
                      </m:sub>
                      <m:sup>
                        <m:r>
                          <a:rPr lang="en-US" sz="2800" i="1">
                            <a:solidFill>
                              <a:schemeClr val="tx1"/>
                            </a:solidFill>
                            <a:latin typeface="Cambria Math" panose="02040503050406030204" pitchFamily="18" charset="0"/>
                          </a:rPr>
                          <m:t>𝐾</m:t>
                        </m:r>
                      </m:sup>
                    </m:sSubSup>
                    <m:r>
                      <a:rPr lang="en-US" sz="2800" i="1">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𝑛</m:t>
                        </m:r>
                      </m:sup>
                    </m:sSup>
                  </m:oMath>
                </a14:m>
                <a:r>
                  <a:rPr lang="en-US" sz="2800" dirty="0">
                    <a:solidFill>
                      <a:schemeClr val="tx1"/>
                    </a:solidFill>
                  </a:rPr>
                  <a:t> can be linearly embedded </a:t>
                </a:r>
                <a14:m>
                  <m:oMath xmlns:m="http://schemas.openxmlformats.org/officeDocument/2006/math">
                    <m:d>
                      <m:dPr>
                        <m:ctrlPr>
                          <a:rPr lang="en-US" sz="2800" i="1">
                            <a:solidFill>
                              <a:schemeClr val="tx1"/>
                            </a:solidFill>
                            <a:latin typeface="Cambria Math" panose="02040503050406030204" pitchFamily="18" charset="0"/>
                          </a:rPr>
                        </m:ctrlPr>
                      </m:dPr>
                      <m:e>
                        <m:r>
                          <m:rPr>
                            <m:sty m:val="p"/>
                          </m:rPr>
                          <a:rPr lang="en-US" sz="2800">
                            <a:solidFill>
                              <a:schemeClr val="tx1"/>
                            </a:solidFill>
                            <a:latin typeface="Cambria Math" panose="02040503050406030204" pitchFamily="18" charset="0"/>
                          </a:rPr>
                          <m:t>Ψ</m:t>
                        </m:r>
                        <m:r>
                          <a:rPr lang="en-US" sz="2800" i="1">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r>
                              <a:rPr lang="en-US" sz="2800" i="1">
                                <a:solidFill>
                                  <a:schemeClr val="tx1"/>
                                </a:solidFill>
                                <a:latin typeface="Cambria Math" panose="02040503050406030204" pitchFamily="18" charset="0"/>
                              </a:rPr>
                              <m:t>𝑛</m:t>
                            </m:r>
                          </m:sup>
                        </m:sSup>
                        <m:box>
                          <m:boxPr>
                            <m:ctrlPr>
                              <a:rPr lang="en-US" sz="2800" i="1">
                                <a:solidFill>
                                  <a:schemeClr val="tx1"/>
                                </a:solidFill>
                                <a:latin typeface="Cambria Math" panose="02040503050406030204" pitchFamily="18" charset="0"/>
                              </a:rPr>
                            </m:ctrlPr>
                          </m:boxPr>
                          <m:e>
                            <m:groupChr>
                              <m:groupChrPr>
                                <m:chr m:val="→"/>
                                <m:vertJc m:val="bot"/>
                                <m:ctrlPr>
                                  <a:rPr lang="en-US" sz="2800" i="1">
                                    <a:solidFill>
                                      <a:schemeClr val="tx1"/>
                                    </a:solidFill>
                                    <a:latin typeface="Cambria Math" panose="02040503050406030204" pitchFamily="18" charset="0"/>
                                  </a:rPr>
                                </m:ctrlPr>
                              </m:groupChrPr>
                              <m:e>
                                <m:r>
                                  <a:rPr lang="en-US" sz="2800" i="1">
                                    <a:solidFill>
                                      <a:schemeClr val="tx1"/>
                                    </a:solidFill>
                                    <a:latin typeface="Cambria Math" panose="02040503050406030204" pitchFamily="18" charset="0"/>
                                  </a:rPr>
                                  <m:t>      </m:t>
                                </m:r>
                              </m:e>
                            </m:groupChr>
                          </m:e>
                        </m:box>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𝑅</m:t>
                            </m:r>
                          </m:e>
                          <m:sup>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𝑛</m:t>
                                </m:r>
                              </m:e>
                              <m:sup>
                                <m:r>
                                  <a:rPr lang="en-US" sz="2800" i="1">
                                    <a:solidFill>
                                      <a:schemeClr val="tx1"/>
                                    </a:solidFill>
                                    <a:latin typeface="Cambria Math" panose="02040503050406030204" pitchFamily="18" charset="0"/>
                                  </a:rPr>
                                  <m:t>′</m:t>
                                </m:r>
                              </m:sup>
                            </m:sSup>
                          </m:sup>
                        </m:sSup>
                      </m:e>
                    </m:d>
                  </m:oMath>
                </a14:m>
                <a:r>
                  <a:rPr lang="en-US" sz="2800" dirty="0">
                    <a:solidFill>
                      <a:schemeClr val="tx1"/>
                    </a:solidFill>
                  </a:rPr>
                  <a:t> into </a:t>
                </a:r>
                <a14:m>
                  <m:oMath xmlns:m="http://schemas.openxmlformats.org/officeDocument/2006/math">
                    <m:sSup>
                      <m:sSupPr>
                        <m:ctrlPr>
                          <a:rPr lang="en-US" sz="2800" i="1">
                            <a:solidFill>
                              <a:schemeClr val="tx1"/>
                            </a:solidFill>
                            <a:latin typeface="Cambria Math" panose="02040503050406030204" pitchFamily="18" charset="0"/>
                          </a:rPr>
                        </m:ctrlPr>
                      </m:sSupPr>
                      <m:e>
                        <m:sSubSup>
                          <m:sSubSupPr>
                            <m:ctrlPr>
                              <a:rPr lang="en-US" sz="2800" i="1">
                                <a:solidFill>
                                  <a:schemeClr val="tx1"/>
                                </a:solidFill>
                                <a:latin typeface="Cambria Math" panose="02040503050406030204" pitchFamily="18" charset="0"/>
                              </a:rPr>
                            </m:ctrlPr>
                          </m:sSubSupPr>
                          <m:e>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m:rPr>
                                        <m:sty m:val="p"/>
                                      </m:rPr>
                                      <a:rPr lang="en-US" sz="2800">
                                        <a:solidFill>
                                          <a:schemeClr val="tx1"/>
                                        </a:solidFill>
                                        <a:latin typeface="Cambria Math" panose="02040503050406030204" pitchFamily="18" charset="0"/>
                                      </a:rPr>
                                      <m:t>Ψ</m:t>
                                    </m:r>
                                    <m:d>
                                      <m:dPr>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i="1">
                                                <a:solidFill>
                                                  <a:schemeClr val="tx1"/>
                                                </a:solidFill>
                                                <a:latin typeface="Cambria Math" panose="02040503050406030204" pitchFamily="18" charset="0"/>
                                              </a:rPr>
                                              <m:t>𝑘</m:t>
                                            </m:r>
                                          </m:sub>
                                        </m:sSub>
                                      </m:e>
                                    </m:d>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𝑃</m:t>
                                    </m:r>
                                  </m:e>
                                  <m:sub>
                                    <m:r>
                                      <a:rPr lang="en-US" sz="2800" i="1">
                                        <a:solidFill>
                                          <a:schemeClr val="tx1"/>
                                        </a:solidFill>
                                        <a:latin typeface="Cambria Math" panose="02040503050406030204" pitchFamily="18" charset="0"/>
                                      </a:rPr>
                                      <m:t>𝑘</m:t>
                                    </m:r>
                                  </m:sub>
                                </m:sSub>
                                <m:r>
                                  <a:rPr lang="en-US" sz="2800" i="1">
                                    <a:solidFill>
                                      <a:schemeClr val="tx1"/>
                                    </a:solidFill>
                                    <a:latin typeface="Cambria Math" panose="02040503050406030204" pitchFamily="18" charset="0"/>
                                  </a:rPr>
                                  <m:t>′</m:t>
                                </m:r>
                              </m:e>
                            </m:d>
                          </m:e>
                          <m:sub>
                            <m:r>
                              <a:rPr lang="en-US" sz="2800" i="1">
                                <a:solidFill>
                                  <a:schemeClr val="tx1"/>
                                </a:solidFill>
                                <a:latin typeface="Cambria Math" panose="02040503050406030204" pitchFamily="18" charset="0"/>
                              </a:rPr>
                              <m:t>1</m:t>
                            </m:r>
                          </m:sub>
                          <m:sup>
                            <m:r>
                              <a:rPr lang="en-US" sz="2800" i="1">
                                <a:solidFill>
                                  <a:schemeClr val="tx1"/>
                                </a:solidFill>
                                <a:latin typeface="Cambria Math" panose="02040503050406030204" pitchFamily="18" charset="0"/>
                              </a:rPr>
                              <m:t>𝐾</m:t>
                            </m:r>
                          </m:sup>
                        </m:sSubSup>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𝑅</m:t>
                        </m:r>
                      </m:e>
                      <m:sup>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𝑛</m:t>
                            </m:r>
                          </m:e>
                          <m:sup>
                            <m:r>
                              <a:rPr lang="en-US" sz="2800" i="1">
                                <a:solidFill>
                                  <a:schemeClr val="tx1"/>
                                </a:solidFill>
                                <a:latin typeface="Cambria Math" panose="02040503050406030204" pitchFamily="18" charset="0"/>
                              </a:rPr>
                              <m:t>′</m:t>
                            </m:r>
                          </m:sup>
                        </m:sSup>
                      </m:sup>
                    </m:sSup>
                  </m:oMath>
                </a14:m>
                <a:r>
                  <a:rPr lang="en-US" sz="2800" dirty="0">
                    <a:solidFill>
                      <a:schemeClr val="tx1"/>
                    </a:solidFill>
                  </a:rPr>
                  <a:t>, for </a:t>
                </a:r>
                <a14:m>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m:t>
                    </m:r>
                  </m:oMath>
                </a14:m>
                <a:r>
                  <a:rPr lang="en-US" sz="2800" dirty="0">
                    <a:solidFill>
                      <a:schemeClr val="tx1"/>
                    </a:solidFill>
                  </a:rPr>
                  <a:t> </a:t>
                </a:r>
                <a14:m>
                  <m:oMath xmlns:m="http://schemas.openxmlformats.org/officeDocument/2006/math">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𝑛</m:t>
                        </m:r>
                      </m:e>
                      <m:sup>
                        <m:r>
                          <a:rPr lang="en-US" sz="2800" i="1">
                            <a:solidFill>
                              <a:schemeClr val="tx1"/>
                            </a:solidFill>
                            <a:latin typeface="Cambria Math" panose="02040503050406030204" pitchFamily="18" charset="0"/>
                          </a:rPr>
                          <m:t>′</m:t>
                        </m:r>
                      </m:sup>
                    </m:sSup>
                    <m:r>
                      <a:rPr lang="en-US" sz="2800" i="1">
                        <a:solidFill>
                          <a:schemeClr val="tx1"/>
                        </a:solidFill>
                        <a:latin typeface="Cambria Math" panose="02040503050406030204" pitchFamily="18" charset="0"/>
                      </a:rPr>
                      <m:t>≥4</m:t>
                    </m:r>
                    <m:d>
                      <m:dPr>
                        <m:ctrlPr>
                          <a:rPr lang="en-US" sz="2800" i="1">
                            <a:solidFill>
                              <a:schemeClr val="tx1"/>
                            </a:solidFill>
                            <a:latin typeface="Cambria Math" panose="02040503050406030204" pitchFamily="18" charset="0"/>
                          </a:rPr>
                        </m:ctrlPr>
                      </m:dPr>
                      <m:e>
                        <m:f>
                          <m:fPr>
                            <m:ctrlPr>
                              <a:rPr lang="en-US"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𝑙𝑛</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𝐾</m:t>
                            </m:r>
                            <m:r>
                              <a:rPr lang="en-US" sz="2800" i="1">
                                <a:solidFill>
                                  <a:schemeClr val="tx1"/>
                                </a:solidFill>
                                <a:latin typeface="Cambria Math" panose="02040503050406030204" pitchFamily="18" charset="0"/>
                              </a:rPr>
                              <m:t>)</m:t>
                            </m:r>
                          </m:num>
                          <m:den>
                            <m:f>
                              <m:fPr>
                                <m:ctrlPr>
                                  <a:rPr lang="en-US" sz="2800" i="1">
                                    <a:solidFill>
                                      <a:schemeClr val="tx1"/>
                                    </a:solidFill>
                                    <a:latin typeface="Cambria Math" panose="02040503050406030204" pitchFamily="18" charset="0"/>
                                  </a:rPr>
                                </m:ctrlPr>
                              </m:fPr>
                              <m:num>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𝜖</m:t>
                                    </m:r>
                                  </m:e>
                                  <m:sup>
                                    <m:r>
                                      <a:rPr lang="en-US" sz="2800" i="1">
                                        <a:solidFill>
                                          <a:schemeClr val="tx1"/>
                                        </a:solidFill>
                                        <a:latin typeface="Cambria Math" panose="02040503050406030204" pitchFamily="18" charset="0"/>
                                      </a:rPr>
                                      <m:t>2</m:t>
                                    </m:r>
                                  </m:sup>
                                </m:sSup>
                              </m:num>
                              <m:den>
                                <m:r>
                                  <a:rPr lang="en-US" sz="2800" i="1">
                                    <a:solidFill>
                                      <a:schemeClr val="tx1"/>
                                    </a:solidFill>
                                    <a:latin typeface="Cambria Math" panose="02040503050406030204" pitchFamily="18" charset="0"/>
                                  </a:rPr>
                                  <m:t>2</m:t>
                                </m:r>
                              </m:den>
                            </m:f>
                            <m:r>
                              <a:rPr lang="en-US" sz="2800" i="1">
                                <a:solidFill>
                                  <a:schemeClr val="tx1"/>
                                </a:solidFill>
                                <a:latin typeface="Cambria Math" panose="02040503050406030204" pitchFamily="18" charset="0"/>
                              </a:rPr>
                              <m:t> − </m:t>
                            </m:r>
                            <m:f>
                              <m:fPr>
                                <m:ctrlPr>
                                  <a:rPr lang="en-US" sz="2800" i="1">
                                    <a:solidFill>
                                      <a:schemeClr val="tx1"/>
                                    </a:solidFill>
                                    <a:latin typeface="Cambria Math" panose="02040503050406030204" pitchFamily="18" charset="0"/>
                                  </a:rPr>
                                </m:ctrlPr>
                              </m:fPr>
                              <m:num>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𝜖</m:t>
                                    </m:r>
                                  </m:e>
                                  <m:sup>
                                    <m:r>
                                      <a:rPr lang="en-US" sz="2800" i="1">
                                        <a:solidFill>
                                          <a:schemeClr val="tx1"/>
                                        </a:solidFill>
                                        <a:latin typeface="Cambria Math" panose="02040503050406030204" pitchFamily="18" charset="0"/>
                                      </a:rPr>
                                      <m:t>3</m:t>
                                    </m:r>
                                  </m:sup>
                                </m:sSup>
                              </m:num>
                              <m:den>
                                <m:r>
                                  <a:rPr lang="en-US" sz="2800" i="1">
                                    <a:solidFill>
                                      <a:schemeClr val="tx1"/>
                                    </a:solidFill>
                                    <a:latin typeface="Cambria Math" panose="02040503050406030204" pitchFamily="18" charset="0"/>
                                  </a:rPr>
                                  <m:t>3</m:t>
                                </m:r>
                              </m:den>
                            </m:f>
                          </m:den>
                        </m:f>
                      </m:e>
                    </m:d>
                  </m:oMath>
                </a14:m>
                <a:r>
                  <a:rPr lang="en-US" sz="2800" dirty="0">
                    <a:solidFill>
                      <a:schemeClr val="tx1"/>
                    </a:solidFill>
                  </a:rPr>
                  <a:t>, almost preserving their pairwise distances, i.e.,   </a:t>
                </a:r>
                <a14:m>
                  <m:oMath xmlns:m="http://schemas.openxmlformats.org/officeDocument/2006/math">
                    <m:r>
                      <a:rPr lang="en-US" sz="2800" i="1">
                        <a:solidFill>
                          <a:schemeClr val="tx1"/>
                        </a:solidFill>
                        <a:latin typeface="Cambria Math" panose="02040503050406030204" pitchFamily="18" charset="0"/>
                      </a:rPr>
                      <m:t>(1−</m:t>
                    </m:r>
                    <m:r>
                      <a:rPr lang="en-US" sz="2800" i="1">
                        <a:solidFill>
                          <a:schemeClr val="tx1"/>
                        </a:solidFill>
                        <a:latin typeface="Cambria Math" panose="02040503050406030204" pitchFamily="18" charset="0"/>
                      </a:rPr>
                      <m:t>𝜖</m:t>
                    </m:r>
                    <m:r>
                      <a:rPr lang="en-US" sz="2800" i="1">
                        <a:solidFill>
                          <a:schemeClr val="tx1"/>
                        </a:solidFill>
                        <a:latin typeface="Cambria Math" panose="02040503050406030204" pitchFamily="18" charset="0"/>
                      </a:rPr>
                      <m:t>)</m:t>
                    </m:r>
                    <m:sSubSup>
                      <m:sSubSupPr>
                        <m:ctrlPr>
                          <a:rPr lang="en-US" sz="2800" i="1">
                            <a:solidFill>
                              <a:schemeClr val="tx1"/>
                            </a:solidFill>
                            <a:latin typeface="Cambria Math" panose="02040503050406030204" pitchFamily="18" charset="0"/>
                          </a:rPr>
                        </m:ctrlPr>
                      </m:sSubSupPr>
                      <m:e>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i="1">
                                    <a:solidFill>
                                      <a:schemeClr val="tx1"/>
                                    </a:solidFill>
                                    <a:latin typeface="Cambria Math" panose="02040503050406030204" pitchFamily="18" charset="0"/>
                                  </a:rPr>
                                  <m:t>𝑖</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i="1">
                                    <a:solidFill>
                                      <a:schemeClr val="tx1"/>
                                    </a:solidFill>
                                    <a:latin typeface="Cambria Math" panose="02040503050406030204" pitchFamily="18" charset="0"/>
                                  </a:rPr>
                                  <m:t>𝑗</m:t>
                                </m:r>
                              </m:sub>
                            </m:sSub>
                          </m:e>
                        </m:d>
                      </m:e>
                      <m:sub>
                        <m:r>
                          <a:rPr lang="en-US" sz="2800" i="1">
                            <a:solidFill>
                              <a:schemeClr val="tx1"/>
                            </a:solidFill>
                            <a:latin typeface="Cambria Math" panose="02040503050406030204" pitchFamily="18" charset="0"/>
                          </a:rPr>
                          <m:t>2</m:t>
                        </m:r>
                      </m:sub>
                      <m:sup>
                        <m:r>
                          <a:rPr lang="en-US" sz="2800" i="1">
                            <a:solidFill>
                              <a:schemeClr val="tx1"/>
                            </a:solidFill>
                            <a:latin typeface="Cambria Math" panose="02040503050406030204" pitchFamily="18" charset="0"/>
                          </a:rPr>
                          <m:t>2</m:t>
                        </m:r>
                      </m:sup>
                    </m:sSubSup>
                    <m:r>
                      <a:rPr lang="en-US" sz="2800" i="1">
                        <a:solidFill>
                          <a:schemeClr val="tx1"/>
                        </a:solidFill>
                        <a:latin typeface="Cambria Math" panose="02040503050406030204" pitchFamily="18" charset="0"/>
                      </a:rPr>
                      <m:t>≤</m:t>
                    </m:r>
                    <m:sSubSup>
                      <m:sSubSupPr>
                        <m:ctrlPr>
                          <a:rPr lang="en-US" sz="2800" i="1">
                            <a:solidFill>
                              <a:schemeClr val="tx1"/>
                            </a:solidFill>
                            <a:latin typeface="Cambria Math" panose="02040503050406030204" pitchFamily="18" charset="0"/>
                          </a:rPr>
                        </m:ctrlPr>
                      </m:sSubSupPr>
                      <m:e>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i="1">
                                    <a:solidFill>
                                      <a:schemeClr val="tx1"/>
                                    </a:solidFill>
                                    <a:latin typeface="Cambria Math" panose="02040503050406030204" pitchFamily="18" charset="0"/>
                                  </a:rPr>
                                  <m:t>𝑖</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i="1">
                                    <a:solidFill>
                                      <a:schemeClr val="tx1"/>
                                    </a:solidFill>
                                    <a:latin typeface="Cambria Math" panose="02040503050406030204" pitchFamily="18" charset="0"/>
                                  </a:rPr>
                                  <m:t>𝑗</m:t>
                                </m:r>
                              </m:sub>
                            </m:sSub>
                            <m:r>
                              <a:rPr lang="en-US" sz="2800" i="1">
                                <a:solidFill>
                                  <a:schemeClr val="tx1"/>
                                </a:solidFill>
                                <a:latin typeface="Cambria Math" panose="02040503050406030204" pitchFamily="18" charset="0"/>
                              </a:rPr>
                              <m:t>′</m:t>
                            </m:r>
                          </m:e>
                        </m:d>
                      </m:e>
                      <m:sub>
                        <m:r>
                          <a:rPr lang="en-US" sz="2800" i="1">
                            <a:solidFill>
                              <a:schemeClr val="tx1"/>
                            </a:solidFill>
                            <a:latin typeface="Cambria Math" panose="02040503050406030204" pitchFamily="18" charset="0"/>
                          </a:rPr>
                          <m:t>2</m:t>
                        </m:r>
                      </m:sub>
                      <m:sup>
                        <m:r>
                          <a:rPr lang="en-US" sz="2800" i="1">
                            <a:solidFill>
                              <a:schemeClr val="tx1"/>
                            </a:solidFill>
                            <a:latin typeface="Cambria Math" panose="02040503050406030204" pitchFamily="18" charset="0"/>
                          </a:rPr>
                          <m:t>2</m:t>
                        </m:r>
                      </m:sup>
                    </m:sSubSup>
                    <m:sSubSup>
                      <m:sSubSupPr>
                        <m:ctrlPr>
                          <a:rPr lang="en-US" sz="2800" i="1">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≤(1+</m:t>
                        </m:r>
                        <m:r>
                          <a:rPr lang="en-US" sz="2800" i="1">
                            <a:solidFill>
                              <a:schemeClr val="tx1"/>
                            </a:solidFill>
                            <a:latin typeface="Cambria Math" panose="02040503050406030204" pitchFamily="18" charset="0"/>
                          </a:rPr>
                          <m:t>𝜖</m:t>
                        </m:r>
                        <m:r>
                          <a:rPr lang="en-US" sz="2800" i="1">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i="1">
                                    <a:solidFill>
                                      <a:schemeClr val="tx1"/>
                                    </a:solidFill>
                                    <a:latin typeface="Cambria Math" panose="02040503050406030204" pitchFamily="18" charset="0"/>
                                  </a:rPr>
                                  <m:t>𝑖</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𝑃</m:t>
                                </m:r>
                              </m:e>
                              <m:sub>
                                <m:r>
                                  <a:rPr lang="en-US" sz="2800" i="1">
                                    <a:solidFill>
                                      <a:schemeClr val="tx1"/>
                                    </a:solidFill>
                                    <a:latin typeface="Cambria Math" panose="02040503050406030204" pitchFamily="18" charset="0"/>
                                  </a:rPr>
                                  <m:t>𝑗</m:t>
                                </m:r>
                              </m:sub>
                            </m:sSub>
                          </m:e>
                        </m:d>
                      </m:e>
                      <m:sub>
                        <m:r>
                          <a:rPr lang="en-US" sz="2800" i="1">
                            <a:solidFill>
                              <a:schemeClr val="tx1"/>
                            </a:solidFill>
                            <a:latin typeface="Cambria Math" panose="02040503050406030204" pitchFamily="18" charset="0"/>
                          </a:rPr>
                          <m:t>2</m:t>
                        </m:r>
                      </m:sub>
                      <m:sup>
                        <m:r>
                          <a:rPr lang="en-US" sz="2800" i="1">
                            <a:solidFill>
                              <a:schemeClr val="tx1"/>
                            </a:solidFill>
                            <a:latin typeface="Cambria Math" panose="02040503050406030204" pitchFamily="18" charset="0"/>
                          </a:rPr>
                          <m:t>2</m:t>
                        </m:r>
                      </m:sup>
                    </m:sSubSup>
                  </m:oMath>
                </a14:m>
                <a:r>
                  <a:rPr lang="en-US" sz="2800" dirty="0">
                    <a:solidFill>
                      <a:schemeClr val="tx1"/>
                    </a:solidFill>
                  </a:rPr>
                  <a:t> </a:t>
                </a:r>
              </a:p>
              <a:p>
                <a:pPr marL="342900" indent="-342900" algn="l">
                  <a:spcBef>
                    <a:spcPts val="600"/>
                  </a:spcBef>
                  <a:buFont typeface="Courier New" panose="02070309020205020404" pitchFamily="49" charset="0"/>
                  <a:buChar char="o"/>
                </a:pPr>
                <a:r>
                  <a:rPr lang="en-US" sz="2800" dirty="0">
                    <a:solidFill>
                      <a:schemeClr val="tx1"/>
                    </a:solidFill>
                  </a:rPr>
                  <a:t>The restricted </a:t>
                </a:r>
                <a:r>
                  <a:rPr lang="en-US" sz="2800" dirty="0" err="1">
                    <a:solidFill>
                      <a:schemeClr val="tx1"/>
                    </a:solidFill>
                  </a:rPr>
                  <a:t>isometry</a:t>
                </a:r>
                <a:r>
                  <a:rPr lang="en-US" sz="2800" dirty="0">
                    <a:solidFill>
                      <a:schemeClr val="tx1"/>
                    </a:solidFill>
                  </a:rPr>
                  <a:t> property ensures that if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𝛿</m:t>
                        </m:r>
                      </m:e>
                      <m:sub>
                        <m:r>
                          <a:rPr lang="en-US" sz="2800">
                            <a:solidFill>
                              <a:schemeClr val="tx1"/>
                            </a:solidFill>
                            <a:latin typeface="Cambria Math" panose="02040503050406030204" pitchFamily="18" charset="0"/>
                          </a:rPr>
                          <m:t>2</m:t>
                        </m:r>
                        <m:r>
                          <a:rPr lang="en-US" sz="2800" i="1">
                            <a:solidFill>
                              <a:schemeClr val="tx1"/>
                            </a:solidFill>
                            <a:latin typeface="Cambria Math" panose="02040503050406030204" pitchFamily="18" charset="0"/>
                          </a:rPr>
                          <m:t>𝑘</m:t>
                        </m:r>
                      </m:sub>
                    </m:sSub>
                    <m:r>
                      <a:rPr lang="en-US" sz="2800">
                        <a:solidFill>
                          <a:schemeClr val="tx1"/>
                        </a:solidFill>
                        <a:latin typeface="Cambria Math" panose="02040503050406030204" pitchFamily="18" charset="0"/>
                      </a:rPr>
                      <m:t>&lt;</m:t>
                    </m:r>
                    <m:rad>
                      <m:radPr>
                        <m:degHide m:val="on"/>
                        <m:ctrlPr>
                          <a:rPr lang="en-US" sz="2800" i="1">
                            <a:solidFill>
                              <a:schemeClr val="tx1"/>
                            </a:solidFill>
                            <a:latin typeface="Cambria Math" panose="02040503050406030204" pitchFamily="18" charset="0"/>
                          </a:rPr>
                        </m:ctrlPr>
                      </m:radPr>
                      <m:deg/>
                      <m:e>
                        <m:r>
                          <a:rPr lang="en-US" sz="2800">
                            <a:solidFill>
                              <a:schemeClr val="tx1"/>
                            </a:solidFill>
                            <a:latin typeface="Cambria Math" panose="02040503050406030204" pitchFamily="18" charset="0"/>
                          </a:rPr>
                          <m:t>2</m:t>
                        </m:r>
                      </m:e>
                    </m:rad>
                    <m:r>
                      <a:rPr lang="en-US" sz="2800" i="1">
                        <a:solidFill>
                          <a:schemeClr val="tx1"/>
                        </a:solidFill>
                        <a:latin typeface="Cambria Math" panose="02040503050406030204" pitchFamily="18" charset="0"/>
                      </a:rPr>
                      <m:t>−</m:t>
                    </m:r>
                    <m:r>
                      <a:rPr lang="en-US" sz="2800">
                        <a:solidFill>
                          <a:schemeClr val="tx1"/>
                        </a:solidFill>
                        <a:latin typeface="Cambria Math" panose="02040503050406030204" pitchFamily="18" charset="0"/>
                      </a:rPr>
                      <m:t>1</m:t>
                    </m:r>
                  </m:oMath>
                </a14:m>
                <a:r>
                  <a:rPr lang="en-US" sz="2800" dirty="0">
                    <a:solidFill>
                      <a:schemeClr val="tx1"/>
                    </a:solidFill>
                  </a:rPr>
                  <a:t> and the estimate </a:t>
                </a:r>
                <a14:m>
                  <m:oMath xmlns:m="http://schemas.openxmlformats.org/officeDocument/2006/math">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r>
                      <a:rPr lang="en-US" sz="2800">
                        <a:solidFill>
                          <a:schemeClr val="tx1"/>
                        </a:solidFill>
                        <a:latin typeface="Cambria Math" panose="02040503050406030204" pitchFamily="18" charset="0"/>
                      </a:rPr>
                      <m:t>=</m:t>
                    </m:r>
                    <m:func>
                      <m:funcPr>
                        <m:ctrlPr>
                          <a:rPr lang="en-US" sz="2800" i="1">
                            <a:solidFill>
                              <a:schemeClr val="tx1"/>
                            </a:solidFill>
                            <a:latin typeface="Cambria Math" panose="02040503050406030204" pitchFamily="18" charset="0"/>
                          </a:rPr>
                        </m:ctrlPr>
                      </m:funcPr>
                      <m:fName>
                        <m:r>
                          <m:rPr>
                            <m:sty m:val="p"/>
                          </m:rPr>
                          <a:rPr lang="en-US" sz="2800">
                            <a:solidFill>
                              <a:schemeClr val="tx1"/>
                            </a:solidFill>
                            <a:latin typeface="Cambria Math" panose="02040503050406030204" pitchFamily="18" charset="0"/>
                          </a:rPr>
                          <m:t>arg</m:t>
                        </m:r>
                      </m:fName>
                      <m:e>
                        <m:func>
                          <m:funcPr>
                            <m:ctrlPr>
                              <a:rPr lang="en-US" sz="2800" i="1">
                                <a:solidFill>
                                  <a:schemeClr val="tx1"/>
                                </a:solidFill>
                                <a:latin typeface="Cambria Math" panose="02040503050406030204" pitchFamily="18" charset="0"/>
                              </a:rPr>
                            </m:ctrlPr>
                          </m:funcPr>
                          <m:fName>
                            <m:limLow>
                              <m:limLowPr>
                                <m:ctrlPr>
                                  <a:rPr lang="en-US" sz="2800" i="1">
                                    <a:solidFill>
                                      <a:schemeClr val="tx1"/>
                                    </a:solidFill>
                                    <a:latin typeface="Cambria Math" panose="02040503050406030204" pitchFamily="18" charset="0"/>
                                  </a:rPr>
                                </m:ctrlPr>
                              </m:limLowPr>
                              <m:e>
                                <m:r>
                                  <m:rPr>
                                    <m:sty m:val="p"/>
                                  </m:rPr>
                                  <a:rPr lang="en-US" sz="2800">
                                    <a:solidFill>
                                      <a:schemeClr val="tx1"/>
                                    </a:solidFill>
                                    <a:latin typeface="Cambria Math" panose="02040503050406030204" pitchFamily="18" charset="0"/>
                                  </a:rPr>
                                  <m:t>min</m:t>
                                </m:r>
                              </m:e>
                              <m:lim>
                                <m:r>
                                  <a:rPr lang="en-US" sz="2800" i="1">
                                    <a:solidFill>
                                      <a:schemeClr val="tx1"/>
                                    </a:solidFill>
                                    <a:latin typeface="Cambria Math" panose="02040503050406030204" pitchFamily="18" charset="0"/>
                                  </a:rPr>
                                  <m:t>𝑧</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𝐴𝑧</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𝑦</m:t>
                                </m:r>
                              </m:lim>
                            </m:limLow>
                          </m:fName>
                          <m:e>
                            <m:sSub>
                              <m:sSubPr>
                                <m:ctrlPr>
                                  <a:rPr lang="en-US" sz="2800" i="1">
                                    <a:solidFill>
                                      <a:schemeClr val="tx1"/>
                                    </a:solidFill>
                                    <a:latin typeface="Cambria Math" panose="02040503050406030204" pitchFamily="18" charset="0"/>
                                  </a:rPr>
                                </m:ctrlPr>
                              </m:sSubPr>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𝑧</m:t>
                                    </m:r>
                                  </m:e>
                                </m:d>
                              </m:e>
                              <m:sub>
                                <m:r>
                                  <a:rPr lang="en-US" sz="2800">
                                    <a:solidFill>
                                      <a:schemeClr val="tx1"/>
                                    </a:solidFill>
                                    <a:latin typeface="Cambria Math" panose="02040503050406030204" pitchFamily="18" charset="0"/>
                                  </a:rPr>
                                  <m:t>1</m:t>
                                </m:r>
                              </m:sub>
                            </m:sSub>
                          </m:e>
                        </m:func>
                      </m:e>
                    </m:func>
                  </m:oMath>
                </a14:m>
                <a:r>
                  <a:rPr lang="en-US" sz="2800" dirty="0">
                    <a:solidFill>
                      <a:schemeClr val="tx1"/>
                    </a:solidFill>
                  </a:rPr>
                  <a:t>, where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𝐴</m:t>
                        </m:r>
                      </m:e>
                      <m:sub>
                        <m:r>
                          <a:rPr lang="en-US" sz="2800" i="1">
                            <a:solidFill>
                              <a:schemeClr val="tx1"/>
                            </a:solidFill>
                            <a:latin typeface="Cambria Math" panose="02040503050406030204" pitchFamily="18" charset="0"/>
                          </a:rPr>
                          <m:t>𝑚</m:t>
                        </m:r>
                        <m:r>
                          <a:rPr lang="en-US" sz="280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𝑛</m:t>
                        </m:r>
                      </m:sub>
                    </m:sSub>
                  </m:oMath>
                </a14:m>
                <a:r>
                  <a:rPr lang="en-US" sz="2800" dirty="0">
                    <a:solidFill>
                      <a:schemeClr val="tx1"/>
                    </a:solidFill>
                  </a:rPr>
                  <a:t> satisfies property (1), then the data reconstruction is reasonable, i.e</a:t>
                </a:r>
                <a:r>
                  <a:rPr lang="en-US" sz="2800" dirty="0" smtClean="0">
                    <a:solidFill>
                      <a:schemeClr val="tx1"/>
                    </a:solidFill>
                  </a:rPr>
                  <a:t>.,  </a:t>
                </a:r>
                <a14:m>
                  <m:oMath xmlns:m="http://schemas.openxmlformats.org/officeDocument/2006/math">
                    <m:sSub>
                      <m:sSubPr>
                        <m:ctrlPr>
                          <a:rPr lang="en-US" sz="2800" i="1">
                            <a:solidFill>
                              <a:schemeClr val="tx1"/>
                            </a:solidFill>
                            <a:latin typeface="Cambria Math" panose="02040503050406030204" pitchFamily="18" charset="0"/>
                          </a:rPr>
                        </m:ctrlPr>
                      </m:sSubPr>
                      <m:e>
                        <m:d>
                          <m:dPr>
                            <m:begChr m:val="‖"/>
                            <m:endChr m:val="‖"/>
                            <m:ctrlPr>
                              <a:rPr lang="en-US" sz="2800" i="1">
                                <a:solidFill>
                                  <a:schemeClr val="tx1"/>
                                </a:solidFill>
                                <a:latin typeface="Cambria Math" panose="02040503050406030204" pitchFamily="18" charset="0"/>
                              </a:rPr>
                            </m:ctrlPr>
                          </m:d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𝑥</m:t>
                            </m:r>
                          </m:e>
                        </m:d>
                      </m:e>
                      <m:sub>
                        <m:r>
                          <a:rPr lang="en-US" sz="2800">
                            <a:solidFill>
                              <a:schemeClr val="tx1"/>
                            </a:solidFill>
                            <a:latin typeface="Cambria Math" panose="02040503050406030204" pitchFamily="18" charset="0"/>
                          </a:rPr>
                          <m:t>2</m:t>
                        </m:r>
                      </m:sub>
                    </m:sSub>
                    <m:r>
                      <a:rPr lang="en-US" sz="280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𝐶</m:t>
                        </m:r>
                      </m:e>
                      <m:sub>
                        <m:r>
                          <a:rPr lang="en-US" sz="2800">
                            <a:solidFill>
                              <a:schemeClr val="tx1"/>
                            </a:solidFill>
                            <a:latin typeface="Cambria Math" panose="02040503050406030204" pitchFamily="18" charset="0"/>
                          </a:rPr>
                          <m:t>0</m:t>
                        </m:r>
                      </m:sub>
                    </m:sSub>
                    <m:f>
                      <m:fPr>
                        <m:ctrlPr>
                          <a:rPr lang="en-US" sz="2800" i="1">
                            <a:solidFill>
                              <a:schemeClr val="tx1"/>
                            </a:solidFill>
                            <a:latin typeface="Cambria Math" panose="02040503050406030204" pitchFamily="18" charset="0"/>
                          </a:rPr>
                        </m:ctrlPr>
                      </m:fPr>
                      <m:num>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𝜎</m:t>
                            </m:r>
                          </m:e>
                          <m:sub>
                            <m:r>
                              <a:rPr lang="en-US" sz="2800" i="1">
                                <a:solidFill>
                                  <a:schemeClr val="tx1"/>
                                </a:solidFill>
                                <a:latin typeface="Cambria Math" panose="02040503050406030204" pitchFamily="18" charset="0"/>
                              </a:rPr>
                              <m:t>𝑘</m:t>
                            </m:r>
                          </m:sub>
                        </m:sSub>
                        <m:sSub>
                          <m:sSubPr>
                            <m:ctrlPr>
                              <a:rPr lang="en-US" sz="2800" i="1">
                                <a:solidFill>
                                  <a:schemeClr val="tx1"/>
                                </a:solidFill>
                                <a:latin typeface="Cambria Math" panose="02040503050406030204" pitchFamily="18" charset="0"/>
                              </a:rPr>
                            </m:ctrlPr>
                          </m:sSubPr>
                          <m:e>
                            <m:d>
                              <m:dPr>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𝑥</m:t>
                                </m:r>
                              </m:e>
                            </m:d>
                          </m:e>
                          <m:sub>
                            <m:r>
                              <a:rPr lang="en-US" sz="2800">
                                <a:solidFill>
                                  <a:schemeClr val="tx1"/>
                                </a:solidFill>
                                <a:latin typeface="Cambria Math" panose="02040503050406030204" pitchFamily="18" charset="0"/>
                              </a:rPr>
                              <m:t>1</m:t>
                            </m:r>
                          </m:sub>
                        </m:sSub>
                      </m:num>
                      <m:den>
                        <m:rad>
                          <m:radPr>
                            <m:degHide m:val="on"/>
                            <m:ctrlPr>
                              <a:rPr lang="en-US" sz="2800" i="1">
                                <a:solidFill>
                                  <a:schemeClr val="tx1"/>
                                </a:solidFill>
                                <a:latin typeface="Cambria Math" panose="02040503050406030204" pitchFamily="18" charset="0"/>
                              </a:rPr>
                            </m:ctrlPr>
                          </m:radPr>
                          <m:deg/>
                          <m:e>
                            <m:r>
                              <a:rPr lang="en-US" sz="2800" i="1">
                                <a:solidFill>
                                  <a:schemeClr val="tx1"/>
                                </a:solidFill>
                                <a:latin typeface="Cambria Math" panose="02040503050406030204" pitchFamily="18" charset="0"/>
                              </a:rPr>
                              <m:t>𝑘</m:t>
                            </m:r>
                          </m:e>
                        </m:rad>
                      </m:den>
                    </m:f>
                  </m:oMath>
                </a14:m>
                <a:r>
                  <a:rPr lang="en-US" sz="2800" dirty="0">
                    <a:solidFill>
                      <a:schemeClr val="tx1"/>
                    </a:solidFill>
                  </a:rPr>
                  <a:t> </a:t>
                </a:r>
              </a:p>
              <a:p>
                <a:pPr marL="342900" indent="-342900" algn="l">
                  <a:spcBef>
                    <a:spcPts val="600"/>
                  </a:spcBef>
                  <a:buFont typeface="Courier New" panose="02070309020205020404" pitchFamily="49" charset="0"/>
                  <a:buChar char="o"/>
                </a:pPr>
                <a:r>
                  <a:rPr lang="en-US" sz="2800" dirty="0">
                    <a:solidFill>
                      <a:schemeClr val="tx1"/>
                    </a:solidFill>
                  </a:rPr>
                  <a:t>Can we develop iterative space-partitioning CBDA algorithms that either converge to a fix point or generate estimates that are </a:t>
                </a:r>
                <a:r>
                  <a:rPr lang="en-US" sz="2800" i="1" dirty="0">
                    <a:solidFill>
                      <a:schemeClr val="tx1"/>
                    </a:solidFill>
                  </a:rPr>
                  <a:t>close</a:t>
                </a:r>
                <a:r>
                  <a:rPr lang="en-US" sz="2800" dirty="0">
                    <a:solidFill>
                      <a:schemeClr val="tx1"/>
                    </a:solidFill>
                  </a:rPr>
                  <a:t> to their corresponding inferential parameters?</a:t>
                </a:r>
              </a:p>
            </p:txBody>
          </p:sp>
        </mc:Choice>
        <mc:Fallback xmlns="">
          <p:sp>
            <p:nvSpPr>
              <p:cNvPr id="15" name="Content Placeholder 1"/>
              <p:cNvSpPr txBox="1">
                <a:spLocks noRot="1" noChangeAspect="1" noMove="1" noResize="1" noEditPoints="1" noAdjustHandles="1" noChangeArrowheads="1" noChangeShapeType="1" noTextEdit="1"/>
              </p:cNvSpPr>
              <p:nvPr/>
            </p:nvSpPr>
            <p:spPr bwMode="auto">
              <a:xfrm>
                <a:off x="152400" y="897994"/>
                <a:ext cx="12039600" cy="5462892"/>
              </a:xfrm>
              <a:prstGeom prst="rect">
                <a:avLst/>
              </a:prstGeom>
              <a:blipFill rotWithShape="0">
                <a:blip r:embed="rId3"/>
                <a:stretch>
                  <a:fillRect l="-911" t="-1004" r="-1418" b="-915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4" name="Content Placeholder 2"/>
          <p:cNvSpPr txBox="1">
            <a:spLocks/>
          </p:cNvSpPr>
          <p:nvPr/>
        </p:nvSpPr>
        <p:spPr bwMode="auto">
          <a:xfrm>
            <a:off x="876301" y="72494"/>
            <a:ext cx="10118265"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3600" dirty="0">
                <a:solidFill>
                  <a:schemeClr val="tx1"/>
                </a:solidFill>
              </a:rPr>
              <a:t>Compressive Big Data Analytics (CBDA)</a:t>
            </a:r>
          </a:p>
        </p:txBody>
      </p:sp>
    </p:spTree>
    <p:extLst>
      <p:ext uri="{BB962C8B-B14F-4D97-AF65-F5344CB8AC3E}">
        <p14:creationId xmlns:p14="http://schemas.microsoft.com/office/powerpoint/2010/main" val="30946787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a:spLocks/>
          </p:cNvSpPr>
          <p:nvPr/>
        </p:nvSpPr>
        <p:spPr bwMode="auto">
          <a:xfrm>
            <a:off x="1246910" y="131121"/>
            <a:ext cx="9013364" cy="60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indent="0" eaLnBrk="0" fontAlgn="t" hangingPunct="0">
              <a:spcBef>
                <a:spcPct val="20000"/>
              </a:spcBef>
              <a:buNone/>
              <a:defRPr sz="2500">
                <a:solidFill>
                  <a:srgbClr val="FFFFCC"/>
                </a:solidFill>
                <a:effectLst>
                  <a:outerShdw blurRad="38100" dist="38100" dir="2700000" algn="tl">
                    <a:srgbClr val="000000">
                      <a:alpha val="43137"/>
                    </a:srgbClr>
                  </a:outerShdw>
                </a:effectLst>
                <a:latin typeface="Palatino Linotype" pitchFamily="18" charset="0"/>
                <a:cs typeface="Arial" pitchFamily="34" charset="0"/>
              </a:defRPr>
            </a:lvl1pPr>
            <a:lvl2pPr indent="0" algn="ctr" eaLnBrk="0" hangingPunct="0">
              <a:spcBef>
                <a:spcPct val="20000"/>
              </a:spcBef>
              <a:buNone/>
              <a:defRPr sz="2800">
                <a:latin typeface="+mn-lt"/>
              </a:defRPr>
            </a:lvl2pPr>
            <a:lvl3pPr indent="0" algn="ctr" eaLnBrk="0" hangingPunct="0">
              <a:spcBef>
                <a:spcPct val="20000"/>
              </a:spcBef>
              <a:buNone/>
              <a:defRPr sz="2400">
                <a:latin typeface="+mn-lt"/>
              </a:defRPr>
            </a:lvl3pPr>
            <a:lvl4pPr indent="0" algn="ctr" eaLnBrk="0" hangingPunct="0">
              <a:spcBef>
                <a:spcPct val="20000"/>
              </a:spcBef>
              <a:buNone/>
              <a:defRPr sz="2000">
                <a:latin typeface="+mn-lt"/>
              </a:defRPr>
            </a:lvl4pPr>
            <a:lvl5pPr indent="0" algn="ctr" eaLnBrk="0" hangingPunct="0">
              <a:spcBef>
                <a:spcPct val="20000"/>
              </a:spcBef>
              <a:buNone/>
              <a:defRPr sz="2000">
                <a:latin typeface="+mn-lt"/>
              </a:defRPr>
            </a:lvl5pPr>
            <a:lvl6pPr indent="0" algn="ctr" fontAlgn="base">
              <a:spcBef>
                <a:spcPct val="20000"/>
              </a:spcBef>
              <a:spcAft>
                <a:spcPct val="0"/>
              </a:spcAft>
              <a:buNone/>
              <a:defRPr sz="2000">
                <a:latin typeface="+mn-lt"/>
              </a:defRPr>
            </a:lvl6pPr>
            <a:lvl7pPr indent="0" algn="ctr" fontAlgn="base">
              <a:spcBef>
                <a:spcPct val="20000"/>
              </a:spcBef>
              <a:spcAft>
                <a:spcPct val="0"/>
              </a:spcAft>
              <a:buNone/>
              <a:defRPr sz="2000">
                <a:latin typeface="+mn-lt"/>
              </a:defRPr>
            </a:lvl7pPr>
            <a:lvl8pPr indent="0" algn="ctr" fontAlgn="base">
              <a:spcBef>
                <a:spcPct val="20000"/>
              </a:spcBef>
              <a:spcAft>
                <a:spcPct val="0"/>
              </a:spcAft>
              <a:buNone/>
              <a:defRPr sz="2000">
                <a:latin typeface="+mn-lt"/>
              </a:defRPr>
            </a:lvl8pPr>
            <a:lvl9pPr indent="0" algn="ctr" fontAlgn="base">
              <a:spcBef>
                <a:spcPct val="20000"/>
              </a:spcBef>
              <a:spcAft>
                <a:spcPct val="0"/>
              </a:spcAft>
              <a:buNone/>
              <a:defRPr sz="2000">
                <a:latin typeface="+mn-lt"/>
              </a:defRPr>
            </a:lvl9pPr>
          </a:lstStyle>
          <a:p>
            <a:pPr algn="ctr"/>
            <a:r>
              <a:rPr lang="en-US" sz="4400" dirty="0">
                <a:solidFill>
                  <a:schemeClr val="tx1"/>
                </a:solidFill>
              </a:rPr>
              <a:t>Acknowledgments </a:t>
            </a:r>
          </a:p>
        </p:txBody>
      </p:sp>
      <p:sp>
        <p:nvSpPr>
          <p:cNvPr id="15" name="Content Placeholder 1"/>
          <p:cNvSpPr txBox="1">
            <a:spLocks/>
          </p:cNvSpPr>
          <p:nvPr/>
        </p:nvSpPr>
        <p:spPr bwMode="auto">
          <a:xfrm>
            <a:off x="737755" y="876332"/>
            <a:ext cx="11159835" cy="36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algn="l"/>
            <a:r>
              <a:rPr lang="en-US" sz="2400" b="1" kern="0" dirty="0"/>
              <a:t>Funding</a:t>
            </a:r>
            <a:endParaRPr lang="en-US" sz="2400" kern="0" dirty="0"/>
          </a:p>
          <a:p>
            <a:pPr lvl="1" algn="l"/>
            <a:r>
              <a:rPr lang="en-US" sz="2400" kern="0" dirty="0"/>
              <a:t>NIH: P50 NS091856, P30 DK089503, </a:t>
            </a:r>
            <a:r>
              <a:rPr lang="en-US" sz="2400" kern="0" dirty="0" smtClean="0"/>
              <a:t>P30AG053760, P20 </a:t>
            </a:r>
            <a:r>
              <a:rPr lang="en-US" sz="2400" kern="0" dirty="0"/>
              <a:t>NR015331, U54 EB020406</a:t>
            </a:r>
          </a:p>
          <a:p>
            <a:pPr lvl="1" algn="l"/>
            <a:r>
              <a:rPr lang="en-US" sz="2400" kern="0" dirty="0"/>
              <a:t>NSF: </a:t>
            </a:r>
            <a:r>
              <a:rPr lang="en-US" sz="2400" kern="0" dirty="0" smtClean="0"/>
              <a:t>1636840, 1416953</a:t>
            </a:r>
            <a:r>
              <a:rPr lang="en-US" sz="2400" kern="0" dirty="0"/>
              <a:t>, 0716055, 1023115</a:t>
            </a:r>
          </a:p>
          <a:p>
            <a:pPr algn="l"/>
            <a:r>
              <a:rPr lang="en-US" sz="2400" b="1" kern="0" dirty="0"/>
              <a:t>Collaborators </a:t>
            </a:r>
          </a:p>
          <a:p>
            <a:pPr marL="461963" lvl="1" indent="-285750" algn="l">
              <a:buFont typeface="Arial" panose="020B0604020202020204" pitchFamily="34" charset="0"/>
              <a:buChar char="•"/>
            </a:pPr>
            <a:r>
              <a:rPr lang="en-US" sz="1600" b="1" kern="0" dirty="0"/>
              <a:t>SOCR</a:t>
            </a:r>
            <a:r>
              <a:rPr lang="en-US" sz="1600" kern="0" dirty="0"/>
              <a:t>: </a:t>
            </a:r>
            <a:r>
              <a:rPr lang="en-US" sz="1600" kern="0" dirty="0" err="1"/>
              <a:t>Alexandr</a:t>
            </a:r>
            <a:r>
              <a:rPr lang="en-US" sz="1600" kern="0" dirty="0"/>
              <a:t> Kalinin, </a:t>
            </a:r>
            <a:r>
              <a:rPr lang="en-US" sz="1600" kern="0" dirty="0" err="1"/>
              <a:t>Selvam</a:t>
            </a:r>
            <a:r>
              <a:rPr lang="en-US" sz="1600" kern="0" dirty="0"/>
              <a:t> </a:t>
            </a:r>
            <a:r>
              <a:rPr lang="en-US" sz="1600" kern="0" dirty="0" err="1"/>
              <a:t>Palanimalai</a:t>
            </a:r>
            <a:r>
              <a:rPr lang="en-US" sz="1600" kern="0" dirty="0"/>
              <a:t>, Syed Husain, Matt Leventhal, Ashwini </a:t>
            </a:r>
            <a:r>
              <a:rPr lang="en-US" sz="1600" kern="0" dirty="0" err="1"/>
              <a:t>Khare</a:t>
            </a:r>
            <a:r>
              <a:rPr lang="en-US" sz="1600" kern="0" dirty="0"/>
              <a:t>, Rami </a:t>
            </a:r>
            <a:r>
              <a:rPr lang="en-US" sz="1600" kern="0" dirty="0" err="1"/>
              <a:t>Elkest</a:t>
            </a:r>
            <a:r>
              <a:rPr lang="en-US" sz="1600" kern="0" dirty="0"/>
              <a:t>, Abhishek Chowdhury, Patrick Tan, Gary Chan, Andy Foglia, </a:t>
            </a:r>
            <a:r>
              <a:rPr lang="en-US" sz="1600" kern="0" dirty="0" err="1"/>
              <a:t>Pratyush</a:t>
            </a:r>
            <a:r>
              <a:rPr lang="en-US" sz="1600" kern="0" dirty="0"/>
              <a:t> </a:t>
            </a:r>
            <a:r>
              <a:rPr lang="en-US" sz="1600" kern="0" dirty="0" err="1"/>
              <a:t>Pati</a:t>
            </a:r>
            <a:r>
              <a:rPr lang="en-US" sz="1600" kern="0" dirty="0"/>
              <a:t>, Brian Zhang, Juana Sanchez, Dennis Pearl, Kyle </a:t>
            </a:r>
            <a:r>
              <a:rPr lang="en-US" sz="1600" kern="0" dirty="0" err="1"/>
              <a:t>Siegrist</a:t>
            </a:r>
            <a:r>
              <a:rPr lang="en-US" sz="1600" kern="0" dirty="0"/>
              <a:t>, Rob Gould, Jingshu Xu, Nellie </a:t>
            </a:r>
            <a:r>
              <a:rPr lang="en-US" sz="1600" kern="0" dirty="0" err="1"/>
              <a:t>Ponarul</a:t>
            </a:r>
            <a:r>
              <a:rPr lang="en-US" sz="1600" kern="0" dirty="0"/>
              <a:t>, Ming Tang, Asiyah Lin, Nicolas Christou</a:t>
            </a:r>
          </a:p>
          <a:p>
            <a:pPr marL="461963" lvl="1" indent="-285750" algn="l">
              <a:buFont typeface="Arial" panose="020B0604020202020204" pitchFamily="34" charset="0"/>
              <a:buChar char="•"/>
            </a:pPr>
            <a:r>
              <a:rPr lang="en-US" sz="1600" b="1" kern="0" dirty="0"/>
              <a:t>LONI/INI</a:t>
            </a:r>
            <a:r>
              <a:rPr lang="en-US" sz="1600" kern="0" dirty="0"/>
              <a:t>: Arthur Toga, Roger Woods, Jack Van Horn, </a:t>
            </a:r>
            <a:r>
              <a:rPr lang="en-US" sz="1600" kern="0" dirty="0" err="1"/>
              <a:t>Zhuowen</a:t>
            </a:r>
            <a:r>
              <a:rPr lang="en-US" sz="1600" kern="0" dirty="0"/>
              <a:t> </a:t>
            </a:r>
            <a:r>
              <a:rPr lang="en-US" sz="1600" kern="0" dirty="0" err="1"/>
              <a:t>Tu</a:t>
            </a:r>
            <a:r>
              <a:rPr lang="en-US" sz="1600" kern="0" dirty="0"/>
              <a:t>, </a:t>
            </a:r>
            <a:r>
              <a:rPr lang="en-US" sz="1600" kern="0" dirty="0" err="1"/>
              <a:t>Yonggang</a:t>
            </a:r>
            <a:r>
              <a:rPr lang="en-US" sz="1600" kern="0" dirty="0"/>
              <a:t> Shi, David Shattuck, Elizabeth Sowell, Katherine </a:t>
            </a:r>
            <a:r>
              <a:rPr lang="en-US" sz="1600" kern="0" dirty="0" err="1"/>
              <a:t>Narr</a:t>
            </a:r>
            <a:r>
              <a:rPr lang="en-US" sz="1600" kern="0" dirty="0"/>
              <a:t>, </a:t>
            </a:r>
            <a:r>
              <a:rPr lang="en-US" sz="1600" kern="0" dirty="0" err="1"/>
              <a:t>Anand</a:t>
            </a:r>
            <a:r>
              <a:rPr lang="en-US" sz="1600" kern="0" dirty="0"/>
              <a:t> Joshi, Shantanu Joshi, Paul Thompson, </a:t>
            </a:r>
            <a:r>
              <a:rPr lang="en-US" sz="1600" kern="0" dirty="0" err="1"/>
              <a:t>Luminita</a:t>
            </a:r>
            <a:r>
              <a:rPr lang="en-US" sz="1600" kern="0" dirty="0"/>
              <a:t> </a:t>
            </a:r>
            <a:r>
              <a:rPr lang="en-US" sz="1600" kern="0" dirty="0" err="1"/>
              <a:t>Vese</a:t>
            </a:r>
            <a:r>
              <a:rPr lang="en-US" sz="1600" kern="0" dirty="0"/>
              <a:t>, Stan </a:t>
            </a:r>
            <a:r>
              <a:rPr lang="en-US" sz="1600" kern="0" dirty="0" err="1"/>
              <a:t>Osher</a:t>
            </a:r>
            <a:r>
              <a:rPr lang="en-US" sz="1600" kern="0" dirty="0"/>
              <a:t>, Stefano </a:t>
            </a:r>
            <a:r>
              <a:rPr lang="en-US" sz="1600" kern="0" dirty="0" err="1"/>
              <a:t>Soatto</a:t>
            </a:r>
            <a:r>
              <a:rPr lang="en-US" sz="1600" kern="0" dirty="0"/>
              <a:t>, Seok Moon, </a:t>
            </a:r>
            <a:r>
              <a:rPr lang="en-US" sz="1600" kern="0" dirty="0" err="1"/>
              <a:t>Junning</a:t>
            </a:r>
            <a:r>
              <a:rPr lang="en-US" sz="1600" kern="0" dirty="0"/>
              <a:t> Li, Young Sung, Fabio Macciardi, Federica Torri, Carl </a:t>
            </a:r>
            <a:r>
              <a:rPr lang="en-US" sz="1600" kern="0" dirty="0" err="1"/>
              <a:t>Kesselman</a:t>
            </a:r>
            <a:r>
              <a:rPr lang="en-US" sz="1600" kern="0" dirty="0"/>
              <a:t>, </a:t>
            </a:r>
          </a:p>
          <a:p>
            <a:pPr marL="461963" lvl="1" indent="-285750" algn="l">
              <a:buFont typeface="Arial" panose="020B0604020202020204" pitchFamily="34" charset="0"/>
              <a:buChar char="•"/>
            </a:pPr>
            <a:r>
              <a:rPr lang="en-US" sz="1600" b="1" kern="0" dirty="0" err="1"/>
              <a:t>UMich</a:t>
            </a:r>
            <a:r>
              <a:rPr lang="en-US" sz="1600" b="1" kern="0" dirty="0"/>
              <a:t> AD/PD Centers</a:t>
            </a:r>
            <a:r>
              <a:rPr lang="en-US" sz="1600" kern="0" dirty="0"/>
              <a:t>: Cathie Spino, </a:t>
            </a:r>
            <a:r>
              <a:rPr lang="en-US" sz="1600" kern="0" dirty="0" smtClean="0"/>
              <a:t>Brian, Athey, Hank Paulson, Ben </a:t>
            </a:r>
            <a:r>
              <a:rPr lang="en-US" sz="1600" kern="0" dirty="0"/>
              <a:t>Hampstead, Bill Dauer</a:t>
            </a: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071" t="13333" r="66474" b="73810"/>
          <a:stretch/>
        </p:blipFill>
        <p:spPr bwMode="auto">
          <a:xfrm>
            <a:off x="1797731" y="5344867"/>
            <a:ext cx="671992" cy="651873"/>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C:\Users\Ivo\Desktop\Distributome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1617" y="4642634"/>
            <a:ext cx="571070" cy="5808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Ivo\Desktop\SOCR_3D_Logo_U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6556" y="6050918"/>
            <a:ext cx="680242" cy="55079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782901" y="4369734"/>
            <a:ext cx="7501540" cy="2919271"/>
            <a:chOff x="-67135" y="3967225"/>
            <a:chExt cx="8590448" cy="3385056"/>
          </a:xfrm>
        </p:grpSpPr>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35" y="3967225"/>
              <a:ext cx="8590448" cy="3385056"/>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318693">
              <a:off x="758811" y="4105917"/>
              <a:ext cx="3483354" cy="2192597"/>
            </a:xfrm>
            <a:prstGeom prst="rect">
              <a:avLst/>
            </a:prstGeom>
            <a:scene3d>
              <a:camera prst="isometricOffAxis2Left"/>
              <a:lightRig rig="threePt" dir="t"/>
            </a:scene3d>
          </p:spPr>
        </p:pic>
      </p:grpSp>
      <p:sp>
        <p:nvSpPr>
          <p:cNvPr id="2" name="TextBox 1"/>
          <p:cNvSpPr txBox="1"/>
          <p:nvPr/>
        </p:nvSpPr>
        <p:spPr>
          <a:xfrm>
            <a:off x="8848445" y="738688"/>
            <a:ext cx="3199722" cy="461665"/>
          </a:xfrm>
          <a:prstGeom prst="rect">
            <a:avLst/>
          </a:prstGeom>
          <a:noFill/>
        </p:spPr>
        <p:txBody>
          <a:bodyPr wrap="none" rtlCol="0">
            <a:spAutoFit/>
          </a:bodyPr>
          <a:lstStyle/>
          <a:p>
            <a:r>
              <a:rPr lang="en-US" sz="2400" b="1" u="sng" dirty="0"/>
              <a:t>http://SOCR.umich.edu</a:t>
            </a:r>
          </a:p>
        </p:txBody>
      </p:sp>
    </p:spTree>
    <p:extLst>
      <p:ext uri="{BB962C8B-B14F-4D97-AF65-F5344CB8AC3E}">
        <p14:creationId xmlns:p14="http://schemas.microsoft.com/office/powerpoint/2010/main" val="19496517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077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13" y="5083910"/>
            <a:ext cx="10962260" cy="1635049"/>
          </a:xfrm>
          <a:prstGeom prst="rect">
            <a:avLst/>
          </a:prstGeom>
        </p:spPr>
      </p:pic>
    </p:spTree>
    <p:extLst>
      <p:ext uri="{BB962C8B-B14F-4D97-AF65-F5344CB8AC3E}">
        <p14:creationId xmlns:p14="http://schemas.microsoft.com/office/powerpoint/2010/main" val="3489896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245" y="230044"/>
            <a:ext cx="11232573" cy="778073"/>
          </a:xfrm>
        </p:spPr>
        <p:txBody>
          <a:bodyPr>
            <a:normAutofit fontScale="90000"/>
          </a:bodyPr>
          <a:lstStyle/>
          <a:p>
            <a:pPr eaLnBrk="1" hangingPunct="1"/>
            <a:r>
              <a:rPr lang="en-US" dirty="0">
                <a:effectLst>
                  <a:outerShdw blurRad="38100" dist="38100" dir="2700000" algn="tl">
                    <a:srgbClr val="000000">
                      <a:alpha val="43137"/>
                    </a:srgbClr>
                  </a:outerShdw>
                </a:effectLst>
                <a:latin typeface="Palatino Linotype" pitchFamily="18" charset="0"/>
                <a:cs typeface="Arial" pitchFamily="34" charset="0"/>
              </a:rPr>
              <a:t>Characteristics of Big Biomed Data</a:t>
            </a:r>
          </a:p>
        </p:txBody>
      </p:sp>
      <p:sp>
        <p:nvSpPr>
          <p:cNvPr id="3" name="TextBox 2"/>
          <p:cNvSpPr txBox="1"/>
          <p:nvPr/>
        </p:nvSpPr>
        <p:spPr>
          <a:xfrm>
            <a:off x="2320800" y="6539276"/>
            <a:ext cx="1773220" cy="318724"/>
          </a:xfrm>
          <a:prstGeom prst="rect">
            <a:avLst/>
          </a:prstGeom>
          <a:noFill/>
        </p:spPr>
        <p:txBody>
          <a:bodyPr wrap="square" rtlCol="0">
            <a:spAutoFit/>
          </a:bodyPr>
          <a:lstStyle/>
          <a:p>
            <a:r>
              <a:rPr lang="en-US" sz="1400" i="1" dirty="0" smtClean="0"/>
              <a:t>Dinov</a:t>
            </a:r>
            <a:r>
              <a:rPr lang="en-US" sz="1400" i="1" dirty="0"/>
              <a:t>, et al. (2014)</a:t>
            </a:r>
          </a:p>
        </p:txBody>
      </p:sp>
      <p:sp>
        <p:nvSpPr>
          <p:cNvPr id="4" name="Rectangle 3"/>
          <p:cNvSpPr/>
          <p:nvPr/>
        </p:nvSpPr>
        <p:spPr>
          <a:xfrm>
            <a:off x="6803876" y="1455755"/>
            <a:ext cx="5249579" cy="5262979"/>
          </a:xfrm>
          <a:prstGeom prst="rect">
            <a:avLst/>
          </a:prstGeom>
        </p:spPr>
        <p:txBody>
          <a:bodyPr wrap="square">
            <a:spAutoFit/>
          </a:bodyPr>
          <a:lstStyle/>
          <a:p>
            <a:r>
              <a:rPr lang="en-US" sz="2400" u="sng" dirty="0"/>
              <a:t>Example</a:t>
            </a:r>
            <a:r>
              <a:rPr lang="en-US" sz="2400" dirty="0"/>
              <a:t>: analyzing observational data of 1,000’s Parkinson’s disease patients based on 10,000’s signature biomarkers derived from multi-source </a:t>
            </a:r>
            <a:r>
              <a:rPr lang="en-US" sz="2400" u="sng" dirty="0"/>
              <a:t>imaging</a:t>
            </a:r>
            <a:r>
              <a:rPr lang="en-US" sz="2400" dirty="0"/>
              <a:t>, </a:t>
            </a:r>
            <a:r>
              <a:rPr lang="en-US" sz="2400" u="sng" dirty="0"/>
              <a:t>genetics</a:t>
            </a:r>
            <a:r>
              <a:rPr lang="en-US" sz="2400" dirty="0"/>
              <a:t>, </a:t>
            </a:r>
            <a:r>
              <a:rPr lang="en-US" sz="2400" u="sng" dirty="0"/>
              <a:t>clinical</a:t>
            </a:r>
            <a:r>
              <a:rPr lang="en-US" sz="2400" dirty="0"/>
              <a:t>, </a:t>
            </a:r>
            <a:r>
              <a:rPr lang="en-US" sz="2400" u="sng" dirty="0"/>
              <a:t>physiologic</a:t>
            </a:r>
            <a:r>
              <a:rPr lang="en-US" sz="2400" dirty="0"/>
              <a:t>, </a:t>
            </a:r>
            <a:r>
              <a:rPr lang="en-US" sz="2400" u="sng" dirty="0" err="1"/>
              <a:t>phenomics</a:t>
            </a:r>
            <a:r>
              <a:rPr lang="en-US" sz="2400" dirty="0"/>
              <a:t> and </a:t>
            </a:r>
            <a:r>
              <a:rPr lang="en-US" sz="2400" u="sng" dirty="0"/>
              <a:t>demographic</a:t>
            </a:r>
            <a:r>
              <a:rPr lang="en-US" sz="2400" dirty="0"/>
              <a:t> data elements. </a:t>
            </a:r>
          </a:p>
          <a:p>
            <a:endParaRPr lang="en-US" sz="2400" dirty="0"/>
          </a:p>
          <a:p>
            <a:r>
              <a:rPr lang="en-US" sz="2400" dirty="0"/>
              <a:t>Software developments, student training, service platforms and methodological advances associated with the Big Data Discovery Science all present existing opportunities for learners, educators, researchers, practitioners and policy makers</a:t>
            </a:r>
          </a:p>
        </p:txBody>
      </p:sp>
      <p:sp>
        <p:nvSpPr>
          <p:cNvPr id="5" name="Rectangle 4"/>
          <p:cNvSpPr/>
          <p:nvPr/>
        </p:nvSpPr>
        <p:spPr>
          <a:xfrm>
            <a:off x="1334375" y="1078047"/>
            <a:ext cx="4257368" cy="307777"/>
          </a:xfrm>
          <a:prstGeom prst="rect">
            <a:avLst/>
          </a:prstGeom>
        </p:spPr>
        <p:txBody>
          <a:bodyPr wrap="square">
            <a:spAutoFit/>
          </a:bodyPr>
          <a:lstStyle/>
          <a:p>
            <a:r>
              <a:rPr lang="en-US" sz="1400" dirty="0"/>
              <a:t>IBM Big Data 4V’s: Volume, Variety, Velocity &amp; Veracity</a:t>
            </a:r>
          </a:p>
        </p:txBody>
      </p:sp>
      <p:graphicFrame>
        <p:nvGraphicFramePr>
          <p:cNvPr id="7" name="Table 6"/>
          <p:cNvGraphicFramePr>
            <a:graphicFrameLocks noGrp="1"/>
          </p:cNvGraphicFramePr>
          <p:nvPr>
            <p:extLst>
              <p:ext uri="{D42A27DB-BD31-4B8C-83A1-F6EECF244321}">
                <p14:modId xmlns:p14="http://schemas.microsoft.com/office/powerpoint/2010/main" val="4176715674"/>
              </p:ext>
            </p:extLst>
          </p:nvPr>
        </p:nvGraphicFramePr>
        <p:xfrm>
          <a:off x="317500" y="1528616"/>
          <a:ext cx="6291118" cy="5010660"/>
        </p:xfrm>
        <a:graphic>
          <a:graphicData uri="http://schemas.openxmlformats.org/drawingml/2006/table">
            <a:tbl>
              <a:tblPr firstRow="1" bandRow="1">
                <a:tableStyleId>{5FD0F851-EC5A-4D38-B0AD-8093EC10F338}</a:tableStyleId>
              </a:tblPr>
              <a:tblGrid>
                <a:gridCol w="1573645"/>
                <a:gridCol w="4717473"/>
              </a:tblGrid>
              <a:tr h="413582">
                <a:tc>
                  <a:txBody>
                    <a:bodyPr/>
                    <a:lstStyle/>
                    <a:p>
                      <a:pPr algn="ctr"/>
                      <a:r>
                        <a:rPr lang="en-US" sz="2000" dirty="0" smtClean="0"/>
                        <a:t>BD Dimensions</a:t>
                      </a:r>
                      <a:endParaRPr lang="en-US" sz="2000" dirty="0"/>
                    </a:p>
                  </a:txBody>
                  <a:tcPr anchor="ctr"/>
                </a:tc>
                <a:tc>
                  <a:txBody>
                    <a:bodyPr/>
                    <a:lstStyle/>
                    <a:p>
                      <a:pPr algn="ctr"/>
                      <a:r>
                        <a:rPr lang="en-US" sz="2000" dirty="0" smtClean="0"/>
                        <a:t>Tools</a:t>
                      </a:r>
                      <a:endParaRPr lang="en-US" sz="2000" dirty="0"/>
                    </a:p>
                  </a:txBody>
                  <a:tcPr anchor="ctr"/>
                </a:tc>
              </a:tr>
              <a:tr h="718270">
                <a:tc>
                  <a:txBody>
                    <a:bodyPr/>
                    <a:lstStyle/>
                    <a:p>
                      <a:r>
                        <a:rPr lang="en-US" b="1" dirty="0" smtClean="0"/>
                        <a:t>Size</a:t>
                      </a:r>
                      <a:endParaRPr lang="en-US" b="1" dirty="0"/>
                    </a:p>
                  </a:txBody>
                  <a:tcPr anchor="ctr"/>
                </a:tc>
                <a:tc>
                  <a:txBody>
                    <a:bodyPr/>
                    <a:lstStyle/>
                    <a:p>
                      <a:r>
                        <a:rPr lang="en-US" dirty="0" smtClean="0"/>
                        <a:t>Harvesting and management of vast amounts of data</a:t>
                      </a:r>
                      <a:endParaRPr lang="en-US" dirty="0"/>
                    </a:p>
                  </a:txBody>
                  <a:tcPr anchor="ctr"/>
                </a:tc>
              </a:tr>
              <a:tr h="718270">
                <a:tc>
                  <a:txBody>
                    <a:bodyPr/>
                    <a:lstStyle/>
                    <a:p>
                      <a:r>
                        <a:rPr lang="en-US" b="1" dirty="0" smtClean="0"/>
                        <a:t>Complexity</a:t>
                      </a:r>
                      <a:endParaRPr lang="en-US" b="1" dirty="0"/>
                    </a:p>
                  </a:txBody>
                  <a:tcPr anchor="ctr"/>
                </a:tc>
                <a:tc>
                  <a:txBody>
                    <a:bodyPr/>
                    <a:lstStyle/>
                    <a:p>
                      <a:r>
                        <a:rPr lang="en-US" dirty="0" smtClean="0"/>
                        <a:t>Wranglers for dealing with heterogeneous</a:t>
                      </a:r>
                      <a:r>
                        <a:rPr lang="en-US" baseline="0" dirty="0" smtClean="0"/>
                        <a:t> data</a:t>
                      </a:r>
                      <a:endParaRPr lang="en-US" dirty="0"/>
                    </a:p>
                  </a:txBody>
                  <a:tcPr anchor="ctr"/>
                </a:tc>
              </a:tr>
              <a:tr h="718270">
                <a:tc>
                  <a:txBody>
                    <a:bodyPr/>
                    <a:lstStyle/>
                    <a:p>
                      <a:r>
                        <a:rPr lang="en-US" b="1" dirty="0" err="1" smtClean="0"/>
                        <a:t>Incongruency</a:t>
                      </a:r>
                      <a:endParaRPr lang="en-US" b="1" dirty="0"/>
                    </a:p>
                  </a:txBody>
                  <a:tcPr anchor="ctr"/>
                </a:tc>
                <a:tc>
                  <a:txBody>
                    <a:bodyPr/>
                    <a:lstStyle/>
                    <a:p>
                      <a:r>
                        <a:rPr lang="en-US" dirty="0" smtClean="0"/>
                        <a:t>Tools for data harmonization and aggregation</a:t>
                      </a:r>
                      <a:endParaRPr lang="en-US" dirty="0"/>
                    </a:p>
                  </a:txBody>
                  <a:tcPr anchor="ctr"/>
                </a:tc>
              </a:tr>
              <a:tr h="718270">
                <a:tc>
                  <a:txBody>
                    <a:bodyPr/>
                    <a:lstStyle/>
                    <a:p>
                      <a:r>
                        <a:rPr lang="en-US" b="1" dirty="0" smtClean="0"/>
                        <a:t>Multi-source</a:t>
                      </a:r>
                      <a:endParaRPr lang="en-US" b="1" dirty="0"/>
                    </a:p>
                  </a:txBody>
                  <a:tcPr anchor="ctr"/>
                </a:tc>
                <a:tc>
                  <a:txBody>
                    <a:bodyPr/>
                    <a:lstStyle/>
                    <a:p>
                      <a:r>
                        <a:rPr lang="en-US" dirty="0" smtClean="0"/>
                        <a:t>Transfer and joint modeling of disparate elements</a:t>
                      </a:r>
                      <a:endParaRPr lang="en-US" dirty="0"/>
                    </a:p>
                  </a:txBody>
                  <a:tcPr anchor="ctr"/>
                </a:tc>
              </a:tr>
              <a:tr h="718270">
                <a:tc>
                  <a:txBody>
                    <a:bodyPr/>
                    <a:lstStyle/>
                    <a:p>
                      <a:r>
                        <a:rPr lang="en-US" b="1" dirty="0" smtClean="0"/>
                        <a:t>Multi-scale</a:t>
                      </a:r>
                      <a:endParaRPr lang="en-US" b="1" dirty="0"/>
                    </a:p>
                  </a:txBody>
                  <a:tcPr anchor="ctr"/>
                </a:tc>
                <a:tc>
                  <a:txBody>
                    <a:bodyPr/>
                    <a:lstStyle/>
                    <a:p>
                      <a:r>
                        <a:rPr lang="en-US" dirty="0" smtClean="0"/>
                        <a:t>Macro to </a:t>
                      </a:r>
                      <a:r>
                        <a:rPr lang="en-US" dirty="0" err="1" smtClean="0"/>
                        <a:t>meso</a:t>
                      </a:r>
                      <a:r>
                        <a:rPr lang="en-US" dirty="0" smtClean="0"/>
                        <a:t> to micro scale observations </a:t>
                      </a:r>
                      <a:r>
                        <a:rPr lang="en-US" baseline="0" dirty="0" smtClean="0"/>
                        <a:t> </a:t>
                      </a:r>
                      <a:endParaRPr lang="en-US" dirty="0"/>
                    </a:p>
                  </a:txBody>
                  <a:tcPr anchor="ctr"/>
                </a:tc>
              </a:tr>
              <a:tr h="718270">
                <a:tc>
                  <a:txBody>
                    <a:bodyPr/>
                    <a:lstStyle/>
                    <a:p>
                      <a:r>
                        <a:rPr lang="en-US" b="1" dirty="0" smtClean="0"/>
                        <a:t>Incomplete</a:t>
                      </a:r>
                      <a:endParaRPr lang="en-US" b="1" dirty="0"/>
                    </a:p>
                  </a:txBody>
                  <a:tcPr anchor="ctr"/>
                </a:tc>
                <a:tc>
                  <a:txBody>
                    <a:bodyPr/>
                    <a:lstStyle/>
                    <a:p>
                      <a:r>
                        <a:rPr lang="en-US" dirty="0" smtClean="0"/>
                        <a:t>Reliable management of missing data</a:t>
                      </a:r>
                      <a:endParaRPr lang="en-US" dirty="0"/>
                    </a:p>
                  </a:txBody>
                  <a:tcPr anchor="ctr"/>
                </a:tc>
              </a:tr>
            </a:tbl>
          </a:graphicData>
        </a:graphic>
      </p:graphicFrame>
    </p:spTree>
    <p:extLst>
      <p:ext uri="{BB962C8B-B14F-4D97-AF65-F5344CB8AC3E}">
        <p14:creationId xmlns:p14="http://schemas.microsoft.com/office/powerpoint/2010/main" val="203238728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Ivo\Desktop\NetApp_Healthcare_rev7E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2675" y="2218722"/>
            <a:ext cx="1436956" cy="210645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1682676" y="129333"/>
            <a:ext cx="2109193" cy="2049452"/>
            <a:chOff x="4076328" y="816725"/>
            <a:chExt cx="5067672" cy="5067672"/>
          </a:xfrm>
        </p:grpSpPr>
        <p:pic>
          <p:nvPicPr>
            <p:cNvPr id="8" name="Picture 4" descr="C:\Users\Ivo\AppData\Local\Microsoft\Windows\Temporary Internet Files\Content.IE5\RVMRD0SI\MC9004421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328" y="816725"/>
              <a:ext cx="5067672" cy="50676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Ivo\AppData\Local\Microsoft\Windows\Temporary Internet Files\Content.IE5\RVMRD0SI\MC900442164[1].png"/>
            <p:cNvPicPr>
              <a:picLocks noChangeAspect="1" noChangeArrowheads="1"/>
            </p:cNvPicPr>
            <p:nvPr/>
          </p:nvPicPr>
          <p:blipFill rotWithShape="1">
            <a:blip r:embed="rId4">
              <a:extLst>
                <a:ext uri="{28A0092B-C50C-407E-A947-70E740481C1C}">
                  <a14:useLocalDpi xmlns:a14="http://schemas.microsoft.com/office/drawing/2010/main" val="0"/>
                </a:ext>
              </a:extLst>
            </a:blip>
            <a:srcRect l="32837" t="41774" r="55134" b="46698"/>
            <a:stretch/>
          </p:blipFill>
          <p:spPr bwMode="auto">
            <a:xfrm>
              <a:off x="5724128" y="2420888"/>
              <a:ext cx="1856944" cy="1779571"/>
            </a:xfrm>
            <a:prstGeom prst="ellipse">
              <a:avLst/>
            </a:prstGeom>
            <a:noFill/>
            <a:extLst>
              <a:ext uri="{909E8E84-426E-40DD-AFC4-6F175D3DCCD1}">
                <a14:hiddenFill xmlns:a14="http://schemas.microsoft.com/office/drawing/2010/main">
                  <a:solidFill>
                    <a:srgbClr val="FFFFFF"/>
                  </a:solidFill>
                </a14:hiddenFill>
              </a:ext>
            </a:extLst>
          </p:spPr>
        </p:pic>
      </p:grpSp>
      <p:sp>
        <p:nvSpPr>
          <p:cNvPr id="2" name="TextBox 1"/>
          <p:cNvSpPr txBox="1"/>
          <p:nvPr/>
        </p:nvSpPr>
        <p:spPr>
          <a:xfrm>
            <a:off x="2296613" y="762349"/>
            <a:ext cx="1024050" cy="769441"/>
          </a:xfrm>
          <a:prstGeom prst="rect">
            <a:avLst/>
          </a:prstGeom>
          <a:noFill/>
        </p:spPr>
        <p:txBody>
          <a:bodyPr wrap="square" rtlCol="0">
            <a:spAutoFit/>
          </a:bodyPr>
          <a:lstStyle/>
          <a:p>
            <a:r>
              <a:rPr lang="en-US" sz="4400" b="1" dirty="0">
                <a:solidFill>
                  <a:schemeClr val="bg1"/>
                </a:solidFill>
                <a:latin typeface="Algerian" panose="04020705040A02060702" pitchFamily="82" charset="0"/>
              </a:rPr>
              <a:t>BD</a:t>
            </a:r>
            <a:endParaRPr lang="en-US" sz="4800" b="1" dirty="0">
              <a:solidFill>
                <a:schemeClr val="bg1"/>
              </a:solidFill>
              <a:latin typeface="Algerian" panose="04020705040A02060702" pitchFamily="82" charset="0"/>
            </a:endParaRPr>
          </a:p>
        </p:txBody>
      </p:sp>
      <p:graphicFrame>
        <p:nvGraphicFramePr>
          <p:cNvPr id="7" name="Table 6"/>
          <p:cNvGraphicFramePr>
            <a:graphicFrameLocks noGrp="1"/>
          </p:cNvGraphicFramePr>
          <p:nvPr>
            <p:extLst/>
          </p:nvPr>
        </p:nvGraphicFramePr>
        <p:xfrm>
          <a:off x="1847528" y="4365808"/>
          <a:ext cx="8526558" cy="1798320"/>
        </p:xfrm>
        <a:graphic>
          <a:graphicData uri="http://schemas.openxmlformats.org/drawingml/2006/table">
            <a:tbl>
              <a:tblPr firstRow="1" bandRow="1">
                <a:tableStyleId>{5C22544A-7EE6-4342-B048-85BDC9FD1C3A}</a:tableStyleId>
              </a:tblPr>
              <a:tblGrid>
                <a:gridCol w="1949772"/>
                <a:gridCol w="2006600"/>
                <a:gridCol w="2311400"/>
                <a:gridCol w="2258786"/>
              </a:tblGrid>
              <a:tr h="281492">
                <a:tc>
                  <a:txBody>
                    <a:bodyPr/>
                    <a:lstStyle/>
                    <a:p>
                      <a:pPr algn="ctr"/>
                      <a:r>
                        <a:rPr lang="en-US" sz="2400" dirty="0" smtClean="0"/>
                        <a:t>Big Data</a:t>
                      </a:r>
                      <a:endParaRPr lang="en-US" sz="2400" dirty="0"/>
                    </a:p>
                  </a:txBody>
                  <a:tcPr anchor="ctr"/>
                </a:tc>
                <a:tc>
                  <a:txBody>
                    <a:bodyPr/>
                    <a:lstStyle/>
                    <a:p>
                      <a:pPr algn="ctr"/>
                      <a:r>
                        <a:rPr lang="en-US" sz="2400" dirty="0" smtClean="0"/>
                        <a:t>Information</a:t>
                      </a:r>
                      <a:endParaRPr lang="en-US" sz="2400" dirty="0"/>
                    </a:p>
                  </a:txBody>
                  <a:tcPr anchor="ctr"/>
                </a:tc>
                <a:tc>
                  <a:txBody>
                    <a:bodyPr/>
                    <a:lstStyle/>
                    <a:p>
                      <a:pPr algn="ctr"/>
                      <a:r>
                        <a:rPr lang="en-US" sz="2400" dirty="0" smtClean="0"/>
                        <a:t>Knowledge</a:t>
                      </a:r>
                      <a:endParaRPr lang="en-US" sz="2400" dirty="0"/>
                    </a:p>
                  </a:txBody>
                  <a:tcPr anchor="ctr"/>
                </a:tc>
                <a:tc>
                  <a:txBody>
                    <a:bodyPr/>
                    <a:lstStyle/>
                    <a:p>
                      <a:pPr algn="ctr"/>
                      <a:r>
                        <a:rPr lang="en-US" sz="2400" dirty="0" smtClean="0"/>
                        <a:t>Action</a:t>
                      </a:r>
                      <a:endParaRPr lang="en-US" sz="2400" dirty="0"/>
                    </a:p>
                  </a:txBody>
                  <a:tcPr anchor="ctr"/>
                </a:tc>
              </a:tr>
              <a:tr h="286848">
                <a:tc>
                  <a:txBody>
                    <a:bodyPr/>
                    <a:lstStyle/>
                    <a:p>
                      <a:pPr algn="ctr"/>
                      <a:r>
                        <a:rPr lang="en-US" sz="1600" dirty="0" smtClean="0"/>
                        <a:t>Raw</a:t>
                      </a:r>
                      <a:r>
                        <a:rPr lang="en-US" sz="1600" baseline="0" dirty="0" smtClean="0"/>
                        <a:t> </a:t>
                      </a:r>
                      <a:r>
                        <a:rPr lang="en-US" sz="1600" dirty="0" smtClean="0"/>
                        <a:t>Observations</a:t>
                      </a:r>
                      <a:endParaRPr lang="en-US" sz="1600" dirty="0"/>
                    </a:p>
                  </a:txBody>
                  <a:tcPr anchor="ctr"/>
                </a:tc>
                <a:tc>
                  <a:txBody>
                    <a:bodyPr/>
                    <a:lstStyle/>
                    <a:p>
                      <a:pPr algn="ctr"/>
                      <a:r>
                        <a:rPr lang="en-US" sz="1600" baseline="0" dirty="0" smtClean="0"/>
                        <a:t>Processed Data</a:t>
                      </a:r>
                      <a:endParaRPr lang="en-US" sz="1600" dirty="0"/>
                    </a:p>
                  </a:txBody>
                  <a:tcPr anchor="ctr"/>
                </a:tc>
                <a:tc>
                  <a:txBody>
                    <a:bodyPr/>
                    <a:lstStyle/>
                    <a:p>
                      <a:pPr algn="ctr"/>
                      <a:r>
                        <a:rPr lang="en-US" sz="1600" dirty="0" smtClean="0"/>
                        <a:t>Maps,</a:t>
                      </a:r>
                      <a:r>
                        <a:rPr lang="en-US" sz="1600" baseline="0" dirty="0" smtClean="0"/>
                        <a:t> </a:t>
                      </a:r>
                      <a:r>
                        <a:rPr lang="en-US" sz="1600" dirty="0" smtClean="0"/>
                        <a:t>Models</a:t>
                      </a:r>
                      <a:endParaRPr lang="en-US" sz="16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t>Actionable Decisions</a:t>
                      </a:r>
                    </a:p>
                  </a:txBody>
                  <a:tcPr anchor="ctr"/>
                </a:tc>
              </a:tr>
              <a:tr h="146999">
                <a:tc>
                  <a:txBody>
                    <a:bodyPr/>
                    <a:lstStyle/>
                    <a:p>
                      <a:pPr algn="ctr"/>
                      <a:r>
                        <a:rPr lang="en-US" sz="1600" dirty="0" smtClean="0"/>
                        <a:t>Data Aggregation</a:t>
                      </a:r>
                      <a:endParaRPr lang="en-US" sz="1600" dirty="0"/>
                    </a:p>
                  </a:txBody>
                  <a:tcPr anchor="ctr"/>
                </a:tc>
                <a:tc>
                  <a:txBody>
                    <a:bodyPr/>
                    <a:lstStyle/>
                    <a:p>
                      <a:pPr algn="ctr"/>
                      <a:r>
                        <a:rPr lang="en-US" sz="1600" dirty="0" smtClean="0"/>
                        <a:t>Data Fusion</a:t>
                      </a:r>
                      <a:endParaRPr lang="en-US" sz="1600" dirty="0"/>
                    </a:p>
                  </a:txBody>
                  <a:tcPr anchor="ctr"/>
                </a:tc>
                <a:tc>
                  <a:txBody>
                    <a:bodyPr/>
                    <a:lstStyle/>
                    <a:p>
                      <a:pPr algn="ctr"/>
                      <a:r>
                        <a:rPr lang="en-US" sz="1600" dirty="0" smtClean="0"/>
                        <a:t>Causal Inference </a:t>
                      </a:r>
                      <a:endParaRPr lang="en-US" sz="1600" dirty="0"/>
                    </a:p>
                  </a:txBody>
                  <a:tcPr anchor="ctr"/>
                </a:tc>
                <a:tc>
                  <a:txBody>
                    <a:bodyPr/>
                    <a:lstStyle/>
                    <a:p>
                      <a:pPr algn="ctr"/>
                      <a:r>
                        <a:rPr lang="en-US" sz="1600" dirty="0" smtClean="0"/>
                        <a:t>Treatment Regimens</a:t>
                      </a:r>
                      <a:endParaRPr lang="en-US" sz="1600" dirty="0"/>
                    </a:p>
                  </a:txBody>
                  <a:tcPr anchor="ctr"/>
                </a:tc>
              </a:tr>
              <a:tr h="168514">
                <a:tc>
                  <a:txBody>
                    <a:bodyPr/>
                    <a:lstStyle/>
                    <a:p>
                      <a:pPr algn="ctr"/>
                      <a:r>
                        <a:rPr lang="en-US" sz="1600" dirty="0" smtClean="0"/>
                        <a:t>Data Scrubbing</a:t>
                      </a:r>
                      <a:endParaRPr lang="en-US" sz="1600" dirty="0"/>
                    </a:p>
                  </a:txBody>
                  <a:tcPr anchor="ctr"/>
                </a:tc>
                <a:tc>
                  <a:txBody>
                    <a:bodyPr/>
                    <a:lstStyle/>
                    <a:p>
                      <a:pPr algn="ctr"/>
                      <a:r>
                        <a:rPr lang="en-US" sz="1600" dirty="0" smtClean="0"/>
                        <a:t>Summary Stats</a:t>
                      </a:r>
                      <a:endParaRPr lang="en-US" sz="1600" dirty="0"/>
                    </a:p>
                  </a:txBody>
                  <a:tcPr anchor="ctr"/>
                </a:tc>
                <a:tc>
                  <a:txBody>
                    <a:bodyPr/>
                    <a:lstStyle/>
                    <a:p>
                      <a:pPr algn="ctr"/>
                      <a:r>
                        <a:rPr lang="en-US" sz="1600" dirty="0" smtClean="0"/>
                        <a:t>Networks, Analytics</a:t>
                      </a:r>
                      <a:endParaRPr lang="en-US" sz="1600" dirty="0"/>
                    </a:p>
                  </a:txBody>
                  <a:tcPr anchor="ctr"/>
                </a:tc>
                <a:tc>
                  <a:txBody>
                    <a:bodyPr/>
                    <a:lstStyle/>
                    <a:p>
                      <a:pPr algn="ctr"/>
                      <a:r>
                        <a:rPr lang="en-US" sz="1600" dirty="0" smtClean="0"/>
                        <a:t>Forecasts, Predictions</a:t>
                      </a:r>
                      <a:endParaRPr lang="en-US" sz="1600" dirty="0"/>
                    </a:p>
                  </a:txBody>
                  <a:tcPr anchor="ctr"/>
                </a:tc>
              </a:tr>
              <a:tr h="179272">
                <a:tc>
                  <a:txBody>
                    <a:bodyPr/>
                    <a:lstStyle/>
                    <a:p>
                      <a:pPr algn="ctr"/>
                      <a:r>
                        <a:rPr lang="en-US" sz="1600" dirty="0" smtClean="0"/>
                        <a:t>Semantic-Mapping</a:t>
                      </a:r>
                      <a:endParaRPr lang="en-US" sz="1600" dirty="0"/>
                    </a:p>
                  </a:txBody>
                  <a:tcPr anchor="ctr"/>
                </a:tc>
                <a:tc>
                  <a:txBody>
                    <a:bodyPr/>
                    <a:lstStyle/>
                    <a:p>
                      <a:pPr algn="ctr"/>
                      <a:r>
                        <a:rPr lang="en-US" sz="1600" dirty="0" smtClean="0"/>
                        <a:t>Derived Biomarkers</a:t>
                      </a:r>
                      <a:endParaRPr lang="en-US" sz="1600" dirty="0"/>
                    </a:p>
                  </a:txBody>
                  <a:tcPr anchor="ctr"/>
                </a:tc>
                <a:tc>
                  <a:txBody>
                    <a:bodyPr/>
                    <a:lstStyle/>
                    <a:p>
                      <a:pPr algn="ctr"/>
                      <a:r>
                        <a:rPr lang="en-US" sz="1600" dirty="0" smtClean="0"/>
                        <a:t>Linkages,</a:t>
                      </a:r>
                      <a:r>
                        <a:rPr lang="en-US" sz="1600" baseline="0" dirty="0" smtClean="0"/>
                        <a:t> </a:t>
                      </a:r>
                      <a:r>
                        <a:rPr lang="en-US" sz="1600" dirty="0" smtClean="0"/>
                        <a:t>Associations</a:t>
                      </a:r>
                      <a:endParaRPr lang="en-US" sz="1600" dirty="0"/>
                    </a:p>
                  </a:txBody>
                  <a:tcPr anchor="ctr"/>
                </a:tc>
                <a:tc>
                  <a:txBody>
                    <a:bodyPr/>
                    <a:lstStyle/>
                    <a:p>
                      <a:pPr algn="ctr"/>
                      <a:r>
                        <a:rPr lang="en-US" sz="1600" dirty="0" smtClean="0"/>
                        <a:t>Healthcare Outcomes</a:t>
                      </a:r>
                      <a:endParaRPr lang="en-US" sz="1600" dirty="0"/>
                    </a:p>
                  </a:txBody>
                  <a:tcPr anchor="ctr"/>
                </a:tc>
              </a:tr>
            </a:tbl>
          </a:graphicData>
        </a:graphic>
      </p:graphicFrame>
      <p:pic>
        <p:nvPicPr>
          <p:cNvPr id="1029" name="Picture 5" descr="C:\Users\Ivo\AppData\Local\Microsoft\Windows\Temporary Internet Files\Content.IE5\T6MRR0G5\MP900438776[1].jpg"/>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18188470" flipV="1">
            <a:off x="2274522" y="2048976"/>
            <a:ext cx="2451093" cy="183832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32" name="Picture 31" descr="C:\Users\Ivo\Desktop\Picture4.png"/>
          <p:cNvPicPr/>
          <p:nvPr/>
        </p:nvPicPr>
        <p:blipFill rotWithShape="1">
          <a:blip r:embed="rId6" cstate="print">
            <a:extLst>
              <a:ext uri="{28A0092B-C50C-407E-A947-70E740481C1C}">
                <a14:useLocalDpi xmlns:a14="http://schemas.microsoft.com/office/drawing/2010/main" val="0"/>
              </a:ext>
            </a:extLst>
          </a:blip>
          <a:srcRect l="1" r="81942" b="58263"/>
          <a:stretch/>
        </p:blipFill>
        <p:spPr bwMode="auto">
          <a:xfrm>
            <a:off x="5713650" y="1937484"/>
            <a:ext cx="1149263" cy="1219784"/>
          </a:xfrm>
          <a:prstGeom prst="rect">
            <a:avLst/>
          </a:prstGeom>
          <a:noFill/>
          <a:ln>
            <a:noFill/>
          </a:ln>
        </p:spPr>
      </p:pic>
      <p:pic>
        <p:nvPicPr>
          <p:cNvPr id="41" name="Picture 40" descr="C:\Users\Ivo\Desktop\Picture2.png"/>
          <p:cNvPicPr/>
          <p:nvPr/>
        </p:nvPicPr>
        <p:blipFill rotWithShape="1">
          <a:blip r:embed="rId7" cstate="print">
            <a:extLst>
              <a:ext uri="{28A0092B-C50C-407E-A947-70E740481C1C}">
                <a14:useLocalDpi xmlns:a14="http://schemas.microsoft.com/office/drawing/2010/main" val="0"/>
              </a:ext>
            </a:extLst>
          </a:blip>
          <a:srcRect l="-231" r="82262" b="20587"/>
          <a:stretch/>
        </p:blipFill>
        <p:spPr bwMode="auto">
          <a:xfrm flipH="1">
            <a:off x="4538487" y="1913400"/>
            <a:ext cx="1387331" cy="1791057"/>
          </a:xfrm>
          <a:prstGeom prst="rect">
            <a:avLst/>
          </a:prstGeom>
          <a:noFill/>
          <a:ln>
            <a:noFill/>
          </a:ln>
        </p:spPr>
      </p:pic>
      <p:pic>
        <p:nvPicPr>
          <p:cNvPr id="42" name="Picture 5" descr="C:\Users\Ivo\AppData\Local\Microsoft\Windows\Temporary Internet Files\Content.IE5\T6MRR0G5\MP900438776[1].jpg"/>
          <p:cNvPicPr>
            <a:picLocks noChangeAspect="1" noChangeArrowheads="1"/>
          </p:cNvPicPr>
          <p:nvPr/>
        </p:nvPicPr>
        <p:blipFill>
          <a:blip r:embed="rId8"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2298827">
            <a:off x="4524664" y="2688610"/>
            <a:ext cx="2451093" cy="1683147"/>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030" name="Picture 6" descr="C:\Users\Ivo\Desktop\brain-MRI-130307.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358" t="3334" r="7363" b="13731"/>
          <a:stretch/>
        </p:blipFill>
        <p:spPr bwMode="auto">
          <a:xfrm flipH="1">
            <a:off x="3542944" y="2983252"/>
            <a:ext cx="1333733" cy="1225260"/>
          </a:xfrm>
          <a:prstGeom prst="ellipse">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3742617" y="102877"/>
            <a:ext cx="2109193" cy="2049452"/>
            <a:chOff x="4076328" y="816725"/>
            <a:chExt cx="5067672" cy="5067672"/>
          </a:xfrm>
        </p:grpSpPr>
        <p:pic>
          <p:nvPicPr>
            <p:cNvPr id="36" name="Picture 4" descr="C:\Users\Ivo\AppData\Local\Microsoft\Windows\Temporary Internet Files\Content.IE5\RVMRD0SI\MC9004421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328" y="816725"/>
              <a:ext cx="5067672" cy="506767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C:\Users\Ivo\AppData\Local\Microsoft\Windows\Temporary Internet Files\Content.IE5\RVMRD0SI\MC900442164[1].png"/>
            <p:cNvPicPr>
              <a:picLocks noChangeAspect="1" noChangeArrowheads="1"/>
            </p:cNvPicPr>
            <p:nvPr/>
          </p:nvPicPr>
          <p:blipFill rotWithShape="1">
            <a:blip r:embed="rId4">
              <a:extLst>
                <a:ext uri="{28A0092B-C50C-407E-A947-70E740481C1C}">
                  <a14:useLocalDpi xmlns:a14="http://schemas.microsoft.com/office/drawing/2010/main" val="0"/>
                </a:ext>
              </a:extLst>
            </a:blip>
            <a:srcRect l="32837" t="41774" r="55134" b="46698"/>
            <a:stretch/>
          </p:blipFill>
          <p:spPr bwMode="auto">
            <a:xfrm>
              <a:off x="5724128" y="2420888"/>
              <a:ext cx="1856944" cy="1779571"/>
            </a:xfrm>
            <a:prstGeom prst="ellipse">
              <a:avLst/>
            </a:prstGeom>
            <a:noFill/>
            <a:extLst>
              <a:ext uri="{909E8E84-426E-40DD-AFC4-6F175D3DCCD1}">
                <a14:hiddenFill xmlns:a14="http://schemas.microsoft.com/office/drawing/2010/main">
                  <a:solidFill>
                    <a:srgbClr val="FFFFFF"/>
                  </a:solidFill>
                </a14:hiddenFill>
              </a:ext>
            </a:extLst>
          </p:spPr>
        </p:pic>
      </p:grpSp>
      <p:sp>
        <p:nvSpPr>
          <p:cNvPr id="35" name="TextBox 34"/>
          <p:cNvSpPr txBox="1"/>
          <p:nvPr/>
        </p:nvSpPr>
        <p:spPr>
          <a:xfrm>
            <a:off x="4356554" y="735893"/>
            <a:ext cx="1024050" cy="769441"/>
          </a:xfrm>
          <a:prstGeom prst="rect">
            <a:avLst/>
          </a:prstGeom>
          <a:noFill/>
        </p:spPr>
        <p:txBody>
          <a:bodyPr wrap="square" rtlCol="0">
            <a:spAutoFit/>
          </a:bodyPr>
          <a:lstStyle/>
          <a:p>
            <a:r>
              <a:rPr lang="en-US" sz="4400" b="1" dirty="0">
                <a:solidFill>
                  <a:schemeClr val="bg1"/>
                </a:solidFill>
                <a:latin typeface="Algerian" panose="04020705040A02060702" pitchFamily="82" charset="0"/>
              </a:rPr>
              <a:t> </a:t>
            </a:r>
            <a:r>
              <a:rPr lang="en-US" sz="2800" b="1" dirty="0">
                <a:solidFill>
                  <a:schemeClr val="bg1"/>
                </a:solidFill>
                <a:latin typeface="Algerian" panose="04020705040A02060702" pitchFamily="82" charset="0"/>
              </a:rPr>
              <a:t> </a:t>
            </a:r>
            <a:r>
              <a:rPr lang="en-US" sz="4400" b="1" dirty="0">
                <a:solidFill>
                  <a:schemeClr val="bg1"/>
                </a:solidFill>
                <a:latin typeface="Algerian" panose="04020705040A02060702" pitchFamily="82" charset="0"/>
              </a:rPr>
              <a:t>I</a:t>
            </a:r>
            <a:endParaRPr lang="en-US" sz="4800" b="1" dirty="0">
              <a:solidFill>
                <a:schemeClr val="bg1"/>
              </a:solidFill>
              <a:latin typeface="Algerian" panose="04020705040A02060702" pitchFamily="82" charset="0"/>
            </a:endParaRPr>
          </a:p>
        </p:txBody>
      </p:sp>
      <p:grpSp>
        <p:nvGrpSpPr>
          <p:cNvPr id="39" name="Group 38"/>
          <p:cNvGrpSpPr/>
          <p:nvPr/>
        </p:nvGrpSpPr>
        <p:grpSpPr>
          <a:xfrm>
            <a:off x="5869586" y="77477"/>
            <a:ext cx="2109193" cy="2049452"/>
            <a:chOff x="4076328" y="816725"/>
            <a:chExt cx="5067672" cy="5067672"/>
          </a:xfrm>
        </p:grpSpPr>
        <p:pic>
          <p:nvPicPr>
            <p:cNvPr id="43" name="Picture 4" descr="C:\Users\Ivo\AppData\Local\Microsoft\Windows\Temporary Internet Files\Content.IE5\RVMRD0SI\MC9004421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328" y="816725"/>
              <a:ext cx="5067672" cy="50676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C:\Users\Ivo\AppData\Local\Microsoft\Windows\Temporary Internet Files\Content.IE5\RVMRD0SI\MC900442164[1].png"/>
            <p:cNvPicPr>
              <a:picLocks noChangeAspect="1" noChangeArrowheads="1"/>
            </p:cNvPicPr>
            <p:nvPr/>
          </p:nvPicPr>
          <p:blipFill rotWithShape="1">
            <a:blip r:embed="rId4">
              <a:extLst>
                <a:ext uri="{28A0092B-C50C-407E-A947-70E740481C1C}">
                  <a14:useLocalDpi xmlns:a14="http://schemas.microsoft.com/office/drawing/2010/main" val="0"/>
                </a:ext>
              </a:extLst>
            </a:blip>
            <a:srcRect l="32837" t="41774" r="55134" b="46698"/>
            <a:stretch/>
          </p:blipFill>
          <p:spPr bwMode="auto">
            <a:xfrm>
              <a:off x="5724128" y="2420888"/>
              <a:ext cx="1856944" cy="1779571"/>
            </a:xfrm>
            <a:prstGeom prst="ellipse">
              <a:avLst/>
            </a:prstGeom>
            <a:noFill/>
            <a:extLst>
              <a:ext uri="{909E8E84-426E-40DD-AFC4-6F175D3DCCD1}">
                <a14:hiddenFill xmlns:a14="http://schemas.microsoft.com/office/drawing/2010/main">
                  <a:solidFill>
                    <a:srgbClr val="FFFFFF"/>
                  </a:solidFill>
                </a14:hiddenFill>
              </a:ext>
            </a:extLst>
          </p:spPr>
        </p:pic>
      </p:grpSp>
      <p:sp>
        <p:nvSpPr>
          <p:cNvPr id="40" name="TextBox 39"/>
          <p:cNvSpPr txBox="1"/>
          <p:nvPr/>
        </p:nvSpPr>
        <p:spPr>
          <a:xfrm>
            <a:off x="6483523" y="710493"/>
            <a:ext cx="1024050" cy="769441"/>
          </a:xfrm>
          <a:prstGeom prst="rect">
            <a:avLst/>
          </a:prstGeom>
          <a:noFill/>
        </p:spPr>
        <p:txBody>
          <a:bodyPr wrap="square" rtlCol="0">
            <a:spAutoFit/>
          </a:bodyPr>
          <a:lstStyle/>
          <a:p>
            <a:r>
              <a:rPr lang="en-US" sz="4400" b="1" dirty="0">
                <a:solidFill>
                  <a:schemeClr val="bg1"/>
                </a:solidFill>
                <a:latin typeface="Algerian" panose="04020705040A02060702" pitchFamily="82" charset="0"/>
              </a:rPr>
              <a:t> K</a:t>
            </a:r>
            <a:endParaRPr lang="en-US" sz="4800" b="1" dirty="0">
              <a:solidFill>
                <a:schemeClr val="bg1"/>
              </a:solidFill>
              <a:latin typeface="Algerian" panose="04020705040A02060702" pitchFamily="82" charset="0"/>
            </a:endParaRPr>
          </a:p>
        </p:txBody>
      </p:sp>
      <p:pic>
        <p:nvPicPr>
          <p:cNvPr id="33" name="Picture 32" descr="C:\Users\Ivo\Desktop\Picture4.png"/>
          <p:cNvPicPr/>
          <p:nvPr/>
        </p:nvPicPr>
        <p:blipFill rotWithShape="1">
          <a:blip r:embed="rId10" cstate="print">
            <a:extLst>
              <a:ext uri="{28A0092B-C50C-407E-A947-70E740481C1C}">
                <a14:useLocalDpi xmlns:a14="http://schemas.microsoft.com/office/drawing/2010/main" val="0"/>
              </a:ext>
            </a:extLst>
          </a:blip>
          <a:srcRect l="1" t="41845" r="81942" b="10771"/>
          <a:stretch/>
        </p:blipFill>
        <p:spPr bwMode="auto">
          <a:xfrm>
            <a:off x="6623416" y="2211664"/>
            <a:ext cx="1418863" cy="1826937"/>
          </a:xfrm>
          <a:prstGeom prst="rect">
            <a:avLst/>
          </a:prstGeom>
          <a:noFill/>
          <a:ln>
            <a:noFill/>
          </a:ln>
        </p:spPr>
      </p:pic>
      <p:pic>
        <p:nvPicPr>
          <p:cNvPr id="1027" name="Picture 3" descr="C:\Users\Ivo\AppData\Local\Microsoft\Windows\Temporary Internet Files\Content.IE5\T6MRR0G5\MP900442409[1].jpg"/>
          <p:cNvPicPr>
            <a:picLocks noChangeAspect="1" noChangeArrowheads="1"/>
          </p:cNvPicPr>
          <p:nvPr/>
        </p:nvPicPr>
        <p:blipFill rotWithShape="1">
          <a:blip r:embed="rId11" cstate="print">
            <a:duotone>
              <a:prstClr val="black"/>
              <a:schemeClr val="accent1">
                <a:tint val="45000"/>
                <a:satMod val="400000"/>
              </a:schemeClr>
            </a:duotone>
            <a:extLst>
              <a:ext uri="{28A0092B-C50C-407E-A947-70E740481C1C}">
                <a14:useLocalDpi xmlns:a14="http://schemas.microsoft.com/office/drawing/2010/main" val="0"/>
              </a:ext>
            </a:extLst>
          </a:blip>
          <a:srcRect l="37767"/>
          <a:stretch/>
        </p:blipFill>
        <p:spPr bwMode="auto">
          <a:xfrm>
            <a:off x="1676401" y="2905488"/>
            <a:ext cx="1217241" cy="1437913"/>
          </a:xfrm>
          <a:prstGeom prst="ellipse">
            <a:avLst/>
          </a:prstGeom>
          <a:noFill/>
          <a:extLst>
            <a:ext uri="{909E8E84-426E-40DD-AFC4-6F175D3DCCD1}">
              <a14:hiddenFill xmlns:a14="http://schemas.microsoft.com/office/drawing/2010/main">
                <a:solidFill>
                  <a:srgbClr val="FFFFFF"/>
                </a:solidFill>
              </a14:hiddenFill>
            </a:ext>
          </a:extLst>
        </p:spPr>
      </p:pic>
      <p:pic>
        <p:nvPicPr>
          <p:cNvPr id="50" name="Picture 5" descr="C:\Users\Ivo\AppData\Local\Microsoft\Windows\Temporary Internet Files\Content.IE5\T6MRR0G5\MP900438776[1].jpg"/>
          <p:cNvPicPr>
            <a:picLocks noChangeAspect="1" noChangeArrowheads="1"/>
          </p:cNvPicPr>
          <p:nvPr/>
        </p:nvPicPr>
        <p:blipFill>
          <a:blip r:embed="rId12"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2298827">
            <a:off x="7134483" y="2966090"/>
            <a:ext cx="2156273" cy="1480696"/>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30" name="Picture 29"/>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7663544" y="1670836"/>
            <a:ext cx="3113516" cy="271124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7966079" y="54410"/>
            <a:ext cx="2109193" cy="2049452"/>
            <a:chOff x="6442078" y="54410"/>
            <a:chExt cx="2109193" cy="2049452"/>
          </a:xfrm>
        </p:grpSpPr>
        <p:grpSp>
          <p:nvGrpSpPr>
            <p:cNvPr id="46" name="Group 45"/>
            <p:cNvGrpSpPr/>
            <p:nvPr/>
          </p:nvGrpSpPr>
          <p:grpSpPr>
            <a:xfrm>
              <a:off x="6442078" y="54410"/>
              <a:ext cx="2109193" cy="2049452"/>
              <a:chOff x="4076328" y="816725"/>
              <a:chExt cx="5067672" cy="5067672"/>
            </a:xfrm>
          </p:grpSpPr>
          <p:pic>
            <p:nvPicPr>
              <p:cNvPr id="48" name="Picture 4" descr="C:\Users\Ivo\AppData\Local\Microsoft\Windows\Temporary Internet Files\Content.IE5\RVMRD0SI\MC9004421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328" y="816725"/>
                <a:ext cx="5067672" cy="506767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C:\Users\Ivo\AppData\Local\Microsoft\Windows\Temporary Internet Files\Content.IE5\RVMRD0SI\MC900442164[1].png"/>
              <p:cNvPicPr>
                <a:picLocks noChangeAspect="1" noChangeArrowheads="1"/>
              </p:cNvPicPr>
              <p:nvPr/>
            </p:nvPicPr>
            <p:blipFill rotWithShape="1">
              <a:blip r:embed="rId4">
                <a:extLst>
                  <a:ext uri="{28A0092B-C50C-407E-A947-70E740481C1C}">
                    <a14:useLocalDpi xmlns:a14="http://schemas.microsoft.com/office/drawing/2010/main" val="0"/>
                  </a:ext>
                </a:extLst>
              </a:blip>
              <a:srcRect l="32837" t="41774" r="55134" b="46698"/>
              <a:stretch/>
            </p:blipFill>
            <p:spPr bwMode="auto">
              <a:xfrm>
                <a:off x="5724128" y="2420888"/>
                <a:ext cx="1856944" cy="1779571"/>
              </a:xfrm>
              <a:prstGeom prst="ellipse">
                <a:avLst/>
              </a:prstGeom>
              <a:noFill/>
              <a:extLst>
                <a:ext uri="{909E8E84-426E-40DD-AFC4-6F175D3DCCD1}">
                  <a14:hiddenFill xmlns:a14="http://schemas.microsoft.com/office/drawing/2010/main">
                    <a:solidFill>
                      <a:srgbClr val="FFFFFF"/>
                    </a:solidFill>
                  </a14:hiddenFill>
                </a:ext>
              </a:extLst>
            </p:spPr>
          </p:pic>
        </p:grpSp>
        <p:sp>
          <p:nvSpPr>
            <p:cNvPr id="47" name="TextBox 46"/>
            <p:cNvSpPr txBox="1"/>
            <p:nvPr/>
          </p:nvSpPr>
          <p:spPr>
            <a:xfrm>
              <a:off x="7056016" y="687425"/>
              <a:ext cx="1024050" cy="769441"/>
            </a:xfrm>
            <a:prstGeom prst="rect">
              <a:avLst/>
            </a:prstGeom>
            <a:noFill/>
          </p:spPr>
          <p:txBody>
            <a:bodyPr wrap="square" rtlCol="0">
              <a:spAutoFit/>
            </a:bodyPr>
            <a:lstStyle/>
            <a:p>
              <a:r>
                <a:rPr lang="en-US" sz="4400" b="1" dirty="0">
                  <a:solidFill>
                    <a:schemeClr val="bg1"/>
                  </a:solidFill>
                  <a:latin typeface="Algerian" panose="04020705040A02060702" pitchFamily="82" charset="0"/>
                </a:rPr>
                <a:t> A</a:t>
              </a:r>
              <a:endParaRPr lang="en-US" sz="4800" b="1" dirty="0">
                <a:solidFill>
                  <a:schemeClr val="bg1"/>
                </a:solidFill>
                <a:latin typeface="Algerian" panose="04020705040A02060702" pitchFamily="82" charset="0"/>
              </a:endParaRPr>
            </a:p>
          </p:txBody>
        </p:sp>
      </p:grpSp>
      <p:sp>
        <p:nvSpPr>
          <p:cNvPr id="3" name="Rectangle 2"/>
          <p:cNvSpPr/>
          <p:nvPr/>
        </p:nvSpPr>
        <p:spPr>
          <a:xfrm>
            <a:off x="4651534" y="6343136"/>
            <a:ext cx="2344015" cy="338554"/>
          </a:xfrm>
          <a:prstGeom prst="rect">
            <a:avLst/>
          </a:prstGeom>
        </p:spPr>
        <p:txBody>
          <a:bodyPr wrap="square">
            <a:spAutoFit/>
          </a:bodyPr>
          <a:lstStyle/>
          <a:p>
            <a:r>
              <a:rPr lang="en-US" sz="1600" dirty="0"/>
              <a:t>Dinov, </a:t>
            </a:r>
            <a:r>
              <a:rPr lang="en-US" sz="1600" i="1" dirty="0" err="1"/>
              <a:t>GigaScience</a:t>
            </a:r>
            <a:r>
              <a:rPr lang="en-US" sz="1600" dirty="0"/>
              <a:t>, 2016</a:t>
            </a:r>
          </a:p>
        </p:txBody>
      </p:sp>
    </p:spTree>
    <p:extLst>
      <p:ext uri="{BB962C8B-B14F-4D97-AF65-F5344CB8AC3E}">
        <p14:creationId xmlns:p14="http://schemas.microsoft.com/office/powerpoint/2010/main" val="220641137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2100" y="171451"/>
            <a:ext cx="9001125" cy="686389"/>
          </a:xfrm>
        </p:spPr>
        <p:txBody>
          <a:bodyPr/>
          <a:lstStyle/>
          <a:p>
            <a:r>
              <a:rPr lang="en-US" sz="3600" dirty="0">
                <a:effectLst>
                  <a:outerShdw blurRad="38100" dist="38100" dir="2700000" algn="tl">
                    <a:srgbClr val="000000">
                      <a:alpha val="43137"/>
                    </a:srgbClr>
                  </a:outerShdw>
                </a:effectLst>
                <a:latin typeface="Palatino Linotype" pitchFamily="18" charset="0"/>
                <a:cs typeface="Arial" pitchFamily="34" charset="0"/>
              </a:rPr>
              <a:t>End-to-end Pipeline Workflow Solutions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123" y="952107"/>
            <a:ext cx="7953830" cy="5138174"/>
          </a:xfrm>
          <a:prstGeom prst="rect">
            <a:avLst/>
          </a:prstGeom>
        </p:spPr>
      </p:pic>
      <p:sp>
        <p:nvSpPr>
          <p:cNvPr id="4" name="TextBox 3"/>
          <p:cNvSpPr txBox="1"/>
          <p:nvPr/>
        </p:nvSpPr>
        <p:spPr>
          <a:xfrm>
            <a:off x="2405138" y="6300148"/>
            <a:ext cx="7553799" cy="307777"/>
          </a:xfrm>
          <a:prstGeom prst="rect">
            <a:avLst/>
          </a:prstGeom>
          <a:noFill/>
        </p:spPr>
        <p:txBody>
          <a:bodyPr wrap="none" rtlCol="0">
            <a:spAutoFit/>
          </a:bodyPr>
          <a:lstStyle/>
          <a:p>
            <a:r>
              <a:rPr lang="en-US" sz="1400" dirty="0"/>
              <a:t> Dinov, </a:t>
            </a:r>
            <a:r>
              <a:rPr lang="en-US" sz="1400" i="1" dirty="0"/>
              <a:t>et al</a:t>
            </a:r>
            <a:r>
              <a:rPr lang="en-US" sz="1400" dirty="0"/>
              <a:t>., 2014, Front. </a:t>
            </a:r>
            <a:r>
              <a:rPr lang="en-US" sz="1400" dirty="0" err="1"/>
              <a:t>Neuroinform</a:t>
            </a:r>
            <a:r>
              <a:rPr lang="en-US" sz="1400" dirty="0"/>
              <a:t>.;                               Dinov, </a:t>
            </a:r>
            <a:r>
              <a:rPr lang="en-US" sz="1400" i="1" dirty="0"/>
              <a:t>et al</a:t>
            </a:r>
            <a:r>
              <a:rPr lang="en-US" sz="1400" dirty="0"/>
              <a:t>., Brain Imaging &amp; Behavior, 2013</a:t>
            </a:r>
          </a:p>
        </p:txBody>
      </p:sp>
    </p:spTree>
    <p:extLst>
      <p:ext uri="{BB962C8B-B14F-4D97-AF65-F5344CB8AC3E}">
        <p14:creationId xmlns:p14="http://schemas.microsoft.com/office/powerpoint/2010/main" val="406236111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96537" y="123100"/>
            <a:ext cx="8981342" cy="558219"/>
          </a:xfrm>
          <a:noFill/>
        </p:spPr>
        <p:txBody>
          <a:bodyPr>
            <a:noAutofit/>
          </a:bodyPr>
          <a:lstStyle/>
          <a:p>
            <a:r>
              <a:rPr lang="en-US" sz="3000" dirty="0">
                <a:latin typeface="Palatino Linotype" pitchFamily="18" charset="0"/>
                <a:cs typeface="Arial" pitchFamily="34" charset="0"/>
              </a:rPr>
              <a:t>Predictive Big Data Analytics in Parkinson’s Disease</a:t>
            </a:r>
          </a:p>
        </p:txBody>
      </p:sp>
      <p:sp>
        <p:nvSpPr>
          <p:cNvPr id="3" name="Content Placeholder 2"/>
          <p:cNvSpPr>
            <a:spLocks noGrp="1"/>
          </p:cNvSpPr>
          <p:nvPr>
            <p:ph idx="1"/>
          </p:nvPr>
        </p:nvSpPr>
        <p:spPr>
          <a:xfrm>
            <a:off x="290945" y="797329"/>
            <a:ext cx="11658600" cy="5852737"/>
          </a:xfrm>
          <a:noFill/>
        </p:spPr>
        <p:txBody>
          <a:bodyPr>
            <a:noAutofit/>
          </a:bodyPr>
          <a:lstStyle/>
          <a:p>
            <a:pPr>
              <a:lnSpc>
                <a:spcPts val="2100"/>
              </a:lnSpc>
              <a:spcBef>
                <a:spcPts val="0"/>
              </a:spcBef>
              <a:buFont typeface="Wingdings" panose="05000000000000000000" pitchFamily="2" charset="2"/>
              <a:buChar char="q"/>
            </a:pPr>
            <a:r>
              <a:rPr lang="en-US" sz="2400" dirty="0"/>
              <a:t>A </a:t>
            </a:r>
            <a:r>
              <a:rPr lang="en-US" sz="2400" b="1" dirty="0"/>
              <a:t>unique archive of Big Data</a:t>
            </a:r>
            <a:r>
              <a:rPr lang="en-US" sz="2400" dirty="0"/>
              <a:t>: Parkinson’s Progression Markers Initiative (PPMI).  Defining data characteristics – large size, </a:t>
            </a:r>
            <a:r>
              <a:rPr lang="en-US" sz="2400" dirty="0" err="1"/>
              <a:t>incongruency</a:t>
            </a:r>
            <a:r>
              <a:rPr lang="en-US" sz="2400" dirty="0"/>
              <a:t>, incompleteness, complexity, multiplicity of scales, and heterogeneity of information-generating sources (imaging, genetics, clinical, demographic)</a:t>
            </a:r>
          </a:p>
          <a:p>
            <a:pPr>
              <a:lnSpc>
                <a:spcPts val="2100"/>
              </a:lnSpc>
              <a:spcBef>
                <a:spcPts val="0"/>
              </a:spcBef>
              <a:buFont typeface="Wingdings" panose="05000000000000000000" pitchFamily="2" charset="2"/>
              <a:buChar char="q"/>
            </a:pPr>
            <a:r>
              <a:rPr lang="en-US" sz="2400" b="1" dirty="0"/>
              <a:t>Approach</a:t>
            </a:r>
          </a:p>
          <a:p>
            <a:pPr lvl="1">
              <a:lnSpc>
                <a:spcPts val="2100"/>
              </a:lnSpc>
              <a:spcBef>
                <a:spcPts val="0"/>
              </a:spcBef>
            </a:pPr>
            <a:r>
              <a:rPr lang="en-US" dirty="0"/>
              <a:t>introduce methods for rebalancing imbalanced cohorts, </a:t>
            </a:r>
          </a:p>
          <a:p>
            <a:pPr lvl="1">
              <a:lnSpc>
                <a:spcPts val="2100"/>
              </a:lnSpc>
              <a:spcBef>
                <a:spcPts val="0"/>
              </a:spcBef>
            </a:pPr>
            <a:r>
              <a:rPr lang="en-US" dirty="0"/>
              <a:t>utilize a wide spectrum of classification methods to generate phenotypic predictions, </a:t>
            </a:r>
          </a:p>
          <a:p>
            <a:pPr lvl="1">
              <a:lnSpc>
                <a:spcPts val="2100"/>
              </a:lnSpc>
              <a:spcBef>
                <a:spcPts val="0"/>
              </a:spcBef>
            </a:pPr>
            <a:r>
              <a:rPr lang="en-US" dirty="0"/>
              <a:t>reproducible machine-learning based classification</a:t>
            </a:r>
          </a:p>
          <a:p>
            <a:pPr>
              <a:lnSpc>
                <a:spcPts val="2100"/>
              </a:lnSpc>
              <a:spcBef>
                <a:spcPts val="0"/>
              </a:spcBef>
              <a:buFont typeface="Wingdings" panose="05000000000000000000" pitchFamily="2" charset="2"/>
              <a:buChar char="q"/>
            </a:pPr>
            <a:r>
              <a:rPr lang="en-US" sz="2400" b="1" u="sng" dirty="0"/>
              <a:t>Results </a:t>
            </a:r>
            <a:r>
              <a:rPr lang="en-US" sz="2400" dirty="0"/>
              <a:t>of machine-learning based classification show significant power to predict Parkinson’s disease in the PPMI subjects (consistent accuracy, sensitivity, and specificity exceeding 96%, confirmed using internal statistical 5-fold cross-validation). Clinical (e.g., Unified Parkinson's Disease Rating Scale (UPDRS) scores), demographic (e.g., age), genetics (e.g., rs34637584, chr12), and derived neuroimaging biomarker (e.g., cerebellum shape index) data all contributed to the predictive analytics and diagnostic forecasting. </a:t>
            </a:r>
          </a:p>
          <a:p>
            <a:pPr>
              <a:lnSpc>
                <a:spcPts val="2100"/>
              </a:lnSpc>
              <a:spcBef>
                <a:spcPts val="0"/>
              </a:spcBef>
              <a:buFont typeface="Wingdings" panose="05000000000000000000" pitchFamily="2" charset="2"/>
              <a:buChar char="q"/>
            </a:pPr>
            <a:r>
              <a:rPr lang="en-US" sz="2400" b="1" u="sng" dirty="0"/>
              <a:t>Model-free</a:t>
            </a:r>
            <a:r>
              <a:rPr lang="en-US" sz="2400" dirty="0"/>
              <a:t> Big Data machine learning-based classification methods (e.g., adaptive boosting, support vector machines) outperform </a:t>
            </a:r>
            <a:r>
              <a:rPr lang="en-US" sz="2400" b="1" u="sng" dirty="0"/>
              <a:t>model-based techniques</a:t>
            </a:r>
            <a:r>
              <a:rPr lang="en-US" sz="2400" b="1" dirty="0"/>
              <a:t> (GEE, GLM, MEM) </a:t>
            </a:r>
            <a:r>
              <a:rPr lang="en-US" sz="2400" dirty="0"/>
              <a:t>in terms of predictive precision and reliability (e.g., forecasting patient diagnosis). UPDRS scores play a critical role in predicting diagnosis, which is expected based on the clinical definition of Parkinson’s disease. </a:t>
            </a:r>
            <a:r>
              <a:rPr lang="en-US" sz="2400" u="sng" dirty="0"/>
              <a:t>Even without longitudinal UPDRS data, however, the accuracy of model-free machine learning based classification is over 80%</a:t>
            </a:r>
            <a:r>
              <a:rPr lang="en-US" sz="2400" dirty="0"/>
              <a:t>. The methods, software and protocols developed here are openly shared and can be employed to study other neurodegenerative disorders (e.g., Alzheimer’s, Huntington’s).</a:t>
            </a:r>
          </a:p>
        </p:txBody>
      </p:sp>
      <p:sp>
        <p:nvSpPr>
          <p:cNvPr id="4" name="TextBox 3"/>
          <p:cNvSpPr txBox="1"/>
          <p:nvPr/>
        </p:nvSpPr>
        <p:spPr>
          <a:xfrm>
            <a:off x="10118287" y="6458183"/>
            <a:ext cx="2136059" cy="307777"/>
          </a:xfrm>
          <a:prstGeom prst="rect">
            <a:avLst/>
          </a:prstGeom>
          <a:noFill/>
        </p:spPr>
        <p:txBody>
          <a:bodyPr wrap="square" rtlCol="0">
            <a:spAutoFit/>
          </a:bodyPr>
          <a:lstStyle/>
          <a:p>
            <a:r>
              <a:rPr lang="en-US" sz="1400" dirty="0"/>
              <a:t>Dinov, et al., </a:t>
            </a:r>
            <a:r>
              <a:rPr lang="en-US" sz="1400" i="1" dirty="0" err="1"/>
              <a:t>PLoS</a:t>
            </a:r>
            <a:r>
              <a:rPr lang="en-US" sz="1400" dirty="0"/>
              <a:t>, </a:t>
            </a:r>
            <a:r>
              <a:rPr lang="en-US" sz="1400" dirty="0" smtClean="0"/>
              <a:t>2016</a:t>
            </a:r>
            <a:endParaRPr lang="en-US" sz="1400" dirty="0"/>
          </a:p>
        </p:txBody>
      </p:sp>
    </p:spTree>
    <p:extLst>
      <p:ext uri="{BB962C8B-B14F-4D97-AF65-F5344CB8AC3E}">
        <p14:creationId xmlns:p14="http://schemas.microsoft.com/office/powerpoint/2010/main" val="3353535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3909" y="180670"/>
            <a:ext cx="11752117" cy="1066435"/>
          </a:xfrm>
          <a:noFill/>
        </p:spPr>
        <p:txBody>
          <a:bodyPr>
            <a:noAutofit/>
          </a:bodyPr>
          <a:lstStyle/>
          <a:p>
            <a:r>
              <a:rPr lang="en-US" sz="3100" dirty="0">
                <a:latin typeface="Palatino Linotype" pitchFamily="18" charset="0"/>
                <a:cs typeface="Arial" pitchFamily="34" charset="0"/>
              </a:rPr>
              <a:t>Predictive Big Data </a:t>
            </a:r>
            <a:r>
              <a:rPr lang="en-US" sz="3100" dirty="0" smtClean="0">
                <a:latin typeface="Palatino Linotype" pitchFamily="18" charset="0"/>
                <a:cs typeface="Arial" pitchFamily="34" charset="0"/>
              </a:rPr>
              <a:t>Analytics: Applications </a:t>
            </a:r>
            <a:r>
              <a:rPr lang="en-US" sz="3100" dirty="0">
                <a:latin typeface="Palatino Linotype" pitchFamily="18" charset="0"/>
                <a:cs typeface="Arial" pitchFamily="34" charset="0"/>
              </a:rPr>
              <a:t>to Parkinson’s Disease</a:t>
            </a:r>
          </a:p>
        </p:txBody>
      </p:sp>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646" y="2348165"/>
            <a:ext cx="5213381" cy="4416680"/>
          </a:xfrm>
          <a:prstGeom prst="rect">
            <a:avLst/>
          </a:prstGeom>
        </p:spPr>
      </p:pic>
      <p:pic>
        <p:nvPicPr>
          <p:cNvPr id="39" name="Picture 38" descr="Picture1"/>
          <p:cNvPicPr/>
          <p:nvPr/>
        </p:nvPicPr>
        <p:blipFill rotWithShape="1">
          <a:blip r:embed="rId3">
            <a:extLst>
              <a:ext uri="{28A0092B-C50C-407E-A947-70E740481C1C}">
                <a14:useLocalDpi xmlns:a14="http://schemas.microsoft.com/office/drawing/2010/main" val="0"/>
              </a:ext>
            </a:extLst>
          </a:blip>
          <a:srcRect b="4332"/>
          <a:stretch/>
        </p:blipFill>
        <p:spPr bwMode="auto">
          <a:xfrm>
            <a:off x="6089733" y="2587156"/>
            <a:ext cx="3053747" cy="2083904"/>
          </a:xfrm>
          <a:prstGeom prst="rect">
            <a:avLst/>
          </a:prstGeom>
          <a:solidFill>
            <a:schemeClr val="bg1"/>
          </a:solidFill>
          <a:ln>
            <a:noFill/>
          </a:ln>
        </p:spPr>
      </p:pic>
      <p:sp>
        <p:nvSpPr>
          <p:cNvPr id="40" name="Rectangle 39"/>
          <p:cNvSpPr/>
          <p:nvPr/>
        </p:nvSpPr>
        <p:spPr>
          <a:xfrm>
            <a:off x="9150446" y="2673483"/>
            <a:ext cx="2965354" cy="1862048"/>
          </a:xfrm>
          <a:prstGeom prst="rect">
            <a:avLst/>
          </a:prstGeom>
        </p:spPr>
        <p:txBody>
          <a:bodyPr wrap="square">
            <a:spAutoFit/>
          </a:bodyPr>
          <a:lstStyle/>
          <a:p>
            <a:r>
              <a:rPr lang="en-US" sz="1600" dirty="0" err="1">
                <a:latin typeface="Calibri" panose="020F0502020204030204" pitchFamily="34" charset="0"/>
                <a:ea typeface="Calibri" panose="020F0502020204030204" pitchFamily="34" charset="0"/>
                <a:cs typeface="Times New Roman" panose="02020603050405020304" pitchFamily="18" charset="0"/>
              </a:rPr>
              <a:t>Varplot</a:t>
            </a:r>
            <a:r>
              <a:rPr lang="en-US" sz="1600" dirty="0">
                <a:latin typeface="Calibri" panose="020F0502020204030204" pitchFamily="34" charset="0"/>
                <a:ea typeface="Calibri" panose="020F0502020204030204" pitchFamily="34" charset="0"/>
                <a:cs typeface="Times New Roman" panose="02020603050405020304" pitchFamily="18" charset="0"/>
              </a:rPr>
              <a:t> illustrating: </a:t>
            </a:r>
          </a:p>
          <a:p>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marL="171450" indent="-171450">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the critical predictive data elements (</a:t>
            </a:r>
            <a:r>
              <a:rPr lang="en-US" sz="1600" u="sng" dirty="0">
                <a:latin typeface="Calibri" panose="020F0502020204030204" pitchFamily="34" charset="0"/>
                <a:ea typeface="Calibri" panose="020F0502020204030204" pitchFamily="34" charset="0"/>
                <a:cs typeface="Times New Roman" panose="02020603050405020304" pitchFamily="18" charset="0"/>
              </a:rPr>
              <a:t>Y-axis</a:t>
            </a:r>
            <a:r>
              <a:rPr lang="en-US" sz="1600" dirty="0">
                <a:latin typeface="Calibri" panose="020F0502020204030204" pitchFamily="34" charset="0"/>
                <a:ea typeface="Calibri" panose="020F0502020204030204" pitchFamily="34" charset="0"/>
                <a:cs typeface="Times New Roman" panose="02020603050405020304" pitchFamily="18" charset="0"/>
              </a:rPr>
              <a:t>)</a:t>
            </a:r>
          </a:p>
          <a:p>
            <a:pPr marL="171450" indent="-171450">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and their impact scores (</a:t>
            </a:r>
            <a:r>
              <a:rPr lang="en-US" sz="1600" u="sng" dirty="0">
                <a:latin typeface="Calibri" panose="020F0502020204030204" pitchFamily="34" charset="0"/>
                <a:ea typeface="Calibri" panose="020F0502020204030204" pitchFamily="34" charset="0"/>
                <a:cs typeface="Times New Roman" panose="02020603050405020304" pitchFamily="18" charset="0"/>
              </a:rPr>
              <a:t>X-axis</a:t>
            </a:r>
            <a:r>
              <a:rPr lang="en-US" sz="1600" dirty="0">
                <a:latin typeface="Calibri" panose="020F0502020204030204" pitchFamily="34" charset="0"/>
                <a:ea typeface="Calibri" panose="020F0502020204030204" pitchFamily="34" charset="0"/>
                <a:cs typeface="Times New Roman" panose="02020603050405020304" pitchFamily="18" charset="0"/>
              </a:rPr>
              <a:t>) </a:t>
            </a:r>
          </a:p>
          <a:p>
            <a:endParaRPr lang="en-US" sz="9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err="1">
                <a:latin typeface="Calibri" panose="020F0502020204030204" pitchFamily="34" charset="0"/>
                <a:ea typeface="Calibri" panose="020F0502020204030204" pitchFamily="34" charset="0"/>
                <a:cs typeface="Times New Roman" panose="02020603050405020304" pitchFamily="18" charset="0"/>
              </a:rPr>
              <a:t>AdaBoost</a:t>
            </a:r>
            <a:r>
              <a:rPr lang="en-US" sz="1600" dirty="0">
                <a:latin typeface="Calibri" panose="020F0502020204030204" pitchFamily="34" charset="0"/>
                <a:ea typeface="Calibri" panose="020F0502020204030204" pitchFamily="34" charset="0"/>
                <a:cs typeface="Times New Roman" panose="02020603050405020304" pitchFamily="18" charset="0"/>
              </a:rPr>
              <a:t> classifier for Controls vs. </a:t>
            </a:r>
            <a:r>
              <a:rPr lang="en-US" sz="1600" dirty="0">
                <a:ea typeface="Calibri" panose="020F0502020204030204" pitchFamily="34" charset="0"/>
                <a:cs typeface="Times New Roman" panose="02020603050405020304" pitchFamily="18" charset="0"/>
              </a:rPr>
              <a:t>Patients prediction</a:t>
            </a:r>
            <a:endParaRPr lang="en-US" sz="1600" dirty="0"/>
          </a:p>
        </p:txBody>
      </p:sp>
      <p:graphicFrame>
        <p:nvGraphicFramePr>
          <p:cNvPr id="41" name="Table 40"/>
          <p:cNvGraphicFramePr>
            <a:graphicFrameLocks noGrp="1"/>
          </p:cNvGraphicFramePr>
          <p:nvPr>
            <p:extLst>
              <p:ext uri="{D42A27DB-BD31-4B8C-83A1-F6EECF244321}">
                <p14:modId xmlns:p14="http://schemas.microsoft.com/office/powerpoint/2010/main" val="2949429956"/>
              </p:ext>
            </p:extLst>
          </p:nvPr>
        </p:nvGraphicFramePr>
        <p:xfrm>
          <a:off x="6142484" y="4950070"/>
          <a:ext cx="4695234" cy="1294865"/>
        </p:xfrm>
        <a:graphic>
          <a:graphicData uri="http://schemas.openxmlformats.org/drawingml/2006/table">
            <a:tbl>
              <a:tblPr firstRow="1" firstCol="1" bandRow="1">
                <a:tableStyleId>{5FD0F851-EC5A-4D38-B0AD-8093EC10F338}</a:tableStyleId>
              </a:tblPr>
              <a:tblGrid>
                <a:gridCol w="615631"/>
                <a:gridCol w="555415"/>
                <a:gridCol w="629035"/>
                <a:gridCol w="581453"/>
                <a:gridCol w="775246"/>
                <a:gridCol w="874904"/>
                <a:gridCol w="663550"/>
              </a:tblGrid>
              <a:tr h="605779">
                <a:tc>
                  <a:txBody>
                    <a:bodyPr/>
                    <a:lstStyle/>
                    <a:p>
                      <a:pPr marL="0" marR="0" algn="ctr">
                        <a:spcBef>
                          <a:spcPts val="0"/>
                        </a:spcBef>
                        <a:spcAft>
                          <a:spcPts val="0"/>
                        </a:spcAft>
                      </a:pPr>
                      <a:r>
                        <a:rPr lang="en-US" sz="1000" dirty="0" smtClean="0">
                          <a:effectLst/>
                        </a:rPr>
                        <a:t>ML</a:t>
                      </a:r>
                    </a:p>
                    <a:p>
                      <a:pPr marL="0" marR="0" algn="ctr">
                        <a:spcBef>
                          <a:spcPts val="0"/>
                        </a:spcBef>
                        <a:spcAft>
                          <a:spcPts val="0"/>
                        </a:spcAft>
                      </a:pPr>
                      <a:r>
                        <a:rPr lang="en-US" sz="1000" dirty="0" smtClean="0">
                          <a:effectLst/>
                        </a:rPr>
                        <a:t>classifier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a:effectLst/>
                        </a:rPr>
                        <a:t>accuracy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a:effectLst/>
                        </a:rPr>
                        <a:t>sensitivity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a:effectLst/>
                        </a:rPr>
                        <a:t>specificity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positive predictive value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negative predictive value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a:effectLst/>
                        </a:rPr>
                        <a:t>log odds </a:t>
                      </a:r>
                      <a:r>
                        <a:rPr lang="en-US" sz="1000" dirty="0" smtClean="0">
                          <a:effectLst/>
                        </a:rPr>
                        <a:t>ratio (LOR</a:t>
                      </a:r>
                      <a:r>
                        <a:rPr lang="en-US" sz="10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r>
              <a:tr h="344543">
                <a:tc>
                  <a:txBody>
                    <a:bodyPr/>
                    <a:lstStyle/>
                    <a:p>
                      <a:pPr marL="0" marR="0" algn="ctr">
                        <a:spcBef>
                          <a:spcPts val="0"/>
                        </a:spcBef>
                        <a:spcAft>
                          <a:spcPts val="0"/>
                        </a:spcAft>
                      </a:pPr>
                      <a:r>
                        <a:rPr lang="en-US" sz="1000" dirty="0" err="1" smtClean="0">
                          <a:effectLst/>
                        </a:rPr>
                        <a:t>AdaBoost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0.996324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0.994141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0.998264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0.9980392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0.9948097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11.4882058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r>
              <a:tr h="344543">
                <a:tc>
                  <a:txBody>
                    <a:bodyPr/>
                    <a:lstStyle/>
                    <a:p>
                      <a:pPr marL="0" marR="0" algn="ctr">
                        <a:spcBef>
                          <a:spcPts val="0"/>
                        </a:spcBef>
                        <a:spcAft>
                          <a:spcPts val="0"/>
                        </a:spcAft>
                      </a:pPr>
                      <a:r>
                        <a:rPr lang="en-US" sz="1000" dirty="0" smtClean="0">
                          <a:effectLst/>
                        </a:rPr>
                        <a:t>SVM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0.985294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0.994140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smtClean="0">
                          <a:effectLst/>
                        </a:rPr>
                        <a:t>0.977431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0.9750958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a:effectLst/>
                        </a:rPr>
                        <a:t>0.9946996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c>
                  <a:txBody>
                    <a:bodyPr/>
                    <a:lstStyle/>
                    <a:p>
                      <a:pPr marL="0" marR="0" algn="ctr">
                        <a:spcBef>
                          <a:spcPts val="0"/>
                        </a:spcBef>
                        <a:spcAft>
                          <a:spcPts val="0"/>
                        </a:spcAft>
                      </a:pPr>
                      <a:r>
                        <a:rPr lang="en-US" sz="1000" dirty="0">
                          <a:effectLst/>
                        </a:rPr>
                        <a:t>8.902166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2755" marR="22755" marT="0" marB="0" anchor="ctr"/>
                </a:tc>
              </a:tr>
            </a:tbl>
          </a:graphicData>
        </a:graphic>
      </p:graphicFrame>
      <p:pic>
        <p:nvPicPr>
          <p:cNvPr id="9" name="Picture 8"/>
          <p:cNvPicPr/>
          <p:nvPr/>
        </p:nvPicPr>
        <p:blipFill>
          <a:blip r:embed="rId4">
            <a:extLst>
              <a:ext uri="{28A0092B-C50C-407E-A947-70E740481C1C}">
                <a14:useLocalDpi xmlns:a14="http://schemas.microsoft.com/office/drawing/2010/main" val="0"/>
              </a:ext>
            </a:extLst>
          </a:blip>
          <a:stretch>
            <a:fillRect/>
          </a:stretch>
        </p:blipFill>
        <p:spPr bwMode="auto">
          <a:xfrm>
            <a:off x="652647" y="1036367"/>
            <a:ext cx="10979674" cy="1471587"/>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6695769" y="6352605"/>
            <a:ext cx="2136059" cy="307777"/>
          </a:xfrm>
          <a:prstGeom prst="rect">
            <a:avLst/>
          </a:prstGeom>
          <a:noFill/>
        </p:spPr>
        <p:txBody>
          <a:bodyPr wrap="square" rtlCol="0">
            <a:spAutoFit/>
          </a:bodyPr>
          <a:lstStyle/>
          <a:p>
            <a:r>
              <a:rPr lang="en-US" sz="1400" dirty="0"/>
              <a:t>Dinov, et al., </a:t>
            </a:r>
            <a:r>
              <a:rPr lang="en-US" sz="1400" i="1" dirty="0" err="1"/>
              <a:t>PLoS</a:t>
            </a:r>
            <a:r>
              <a:rPr lang="en-US" sz="1400" dirty="0"/>
              <a:t>, </a:t>
            </a:r>
            <a:r>
              <a:rPr lang="en-US" sz="1400" dirty="0" smtClean="0"/>
              <a:t>2016</a:t>
            </a:r>
            <a:endParaRPr lang="en-US" sz="1400" dirty="0"/>
          </a:p>
        </p:txBody>
      </p:sp>
    </p:spTree>
    <p:extLst>
      <p:ext uri="{BB962C8B-B14F-4D97-AF65-F5344CB8AC3E}">
        <p14:creationId xmlns:p14="http://schemas.microsoft.com/office/powerpoint/2010/main" val="841360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2000"/>
                                  </p:stCondLst>
                                  <p:childTnLst>
                                    <p:set>
                                      <p:cBhvr>
                                        <p:cTn id="6" dur="1" fill="hold">
                                          <p:stCondLst>
                                            <p:cond delay="0"/>
                                          </p:stCondLst>
                                        </p:cTn>
                                        <p:tgtEl>
                                          <p:spTgt spid="38"/>
                                        </p:tgtEl>
                                        <p:attrNameLst>
                                          <p:attrName>style.visibility</p:attrName>
                                        </p:attrNameLst>
                                      </p:cBhvr>
                                      <p:to>
                                        <p:strVal val="visible"/>
                                      </p:to>
                                    </p:set>
                                    <p:animEffect transition="in" filter="wheel(1)">
                                      <p:cBhvr>
                                        <p:cTn id="7" dur="2000"/>
                                        <p:tgtEl>
                                          <p:spTgt spid="38"/>
                                        </p:tgtEl>
                                      </p:cBhvr>
                                    </p:animEffect>
                                  </p:childTnLst>
                                </p:cTn>
                              </p:par>
                            </p:childTnLst>
                          </p:cTn>
                        </p:par>
                        <p:par>
                          <p:cTn id="8" fill="hold">
                            <p:stCondLst>
                              <p:cond delay="4000"/>
                            </p:stCondLst>
                            <p:childTnLst>
                              <p:par>
                                <p:cTn id="9" presetID="22" presetClass="entr" presetSubtype="1" fill="hold" nodeType="afterEffect">
                                  <p:stCondLst>
                                    <p:cond delay="2000"/>
                                  </p:stCondLst>
                                  <p:childTnLst>
                                    <p:set>
                                      <p:cBhvr>
                                        <p:cTn id="10" dur="1" fill="hold">
                                          <p:stCondLst>
                                            <p:cond delay="0"/>
                                          </p:stCondLst>
                                        </p:cTn>
                                        <p:tgtEl>
                                          <p:spTgt spid="39"/>
                                        </p:tgtEl>
                                        <p:attrNameLst>
                                          <p:attrName>style.visibility</p:attrName>
                                        </p:attrNameLst>
                                      </p:cBhvr>
                                      <p:to>
                                        <p:strVal val="visible"/>
                                      </p:to>
                                    </p:set>
                                    <p:animEffect transition="in" filter="wipe(up)">
                                      <p:cBhvr>
                                        <p:cTn id="11" dur="2000"/>
                                        <p:tgtEl>
                                          <p:spTgt spid="39"/>
                                        </p:tgtEl>
                                      </p:cBhvr>
                                    </p:animEffect>
                                  </p:childTnLst>
                                </p:cTn>
                              </p:par>
                            </p:childTnLst>
                          </p:cTn>
                        </p:par>
                        <p:par>
                          <p:cTn id="12" fill="hold">
                            <p:stCondLst>
                              <p:cond delay="8000"/>
                            </p:stCondLst>
                            <p:childTnLst>
                              <p:par>
                                <p:cTn id="13" presetID="22" presetClass="entr" presetSubtype="1" fill="hold" grpId="0" nodeType="afterEffect">
                                  <p:stCondLst>
                                    <p:cond delay="200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2000"/>
                                        <p:tgtEl>
                                          <p:spTgt spid="40"/>
                                        </p:tgtEl>
                                      </p:cBhvr>
                                    </p:animEffect>
                                  </p:childTnLst>
                                </p:cTn>
                              </p:par>
                            </p:childTnLst>
                          </p:cTn>
                        </p:par>
                        <p:par>
                          <p:cTn id="16" fill="hold">
                            <p:stCondLst>
                              <p:cond delay="12000"/>
                            </p:stCondLst>
                            <p:childTnLst>
                              <p:par>
                                <p:cTn id="17" presetID="22" presetClass="entr" presetSubtype="1" fill="hold" nodeType="afterEffect">
                                  <p:stCondLst>
                                    <p:cond delay="2000"/>
                                  </p:stCondLst>
                                  <p:childTnLst>
                                    <p:set>
                                      <p:cBhvr>
                                        <p:cTn id="18" dur="1" fill="hold">
                                          <p:stCondLst>
                                            <p:cond delay="0"/>
                                          </p:stCondLst>
                                        </p:cTn>
                                        <p:tgtEl>
                                          <p:spTgt spid="41"/>
                                        </p:tgtEl>
                                        <p:attrNameLst>
                                          <p:attrName>style.visibility</p:attrName>
                                        </p:attrNameLst>
                                      </p:cBhvr>
                                      <p:to>
                                        <p:strVal val="visible"/>
                                      </p:to>
                                    </p:set>
                                    <p:animEffect transition="in" filter="wipe(up)">
                                      <p:cBhvr>
                                        <p:cTn id="19"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5170584" y="6473786"/>
            <a:ext cx="1670009" cy="276999"/>
          </a:xfrm>
          <a:prstGeom prst="rect">
            <a:avLst/>
          </a:prstGeom>
          <a:noFill/>
        </p:spPr>
        <p:txBody>
          <a:bodyPr wrap="none" rtlCol="0">
            <a:spAutoFit/>
          </a:bodyPr>
          <a:lstStyle/>
          <a:p>
            <a:r>
              <a:rPr lang="en-US" sz="1200" dirty="0"/>
              <a:t>Dinov, et al., </a:t>
            </a:r>
            <a:r>
              <a:rPr lang="en-US" sz="1200" i="1" dirty="0" err="1"/>
              <a:t>PLoS</a:t>
            </a:r>
            <a:r>
              <a:rPr lang="en-US" sz="1200" dirty="0"/>
              <a:t>, </a:t>
            </a:r>
            <a:r>
              <a:rPr lang="en-US" sz="1200" dirty="0" smtClean="0"/>
              <a:t>2016</a:t>
            </a:r>
            <a:endParaRPr lang="en-US" sz="1200" dirty="0"/>
          </a:p>
        </p:txBody>
      </p:sp>
      <p:graphicFrame>
        <p:nvGraphicFramePr>
          <p:cNvPr id="3" name="Table 2"/>
          <p:cNvGraphicFramePr>
            <a:graphicFrameLocks noGrp="1"/>
          </p:cNvGraphicFramePr>
          <p:nvPr>
            <p:extLst>
              <p:ext uri="{D42A27DB-BD31-4B8C-83A1-F6EECF244321}">
                <p14:modId xmlns:p14="http://schemas.microsoft.com/office/powerpoint/2010/main" val="1975560211"/>
              </p:ext>
            </p:extLst>
          </p:nvPr>
        </p:nvGraphicFramePr>
        <p:xfrm>
          <a:off x="435714" y="1159558"/>
          <a:ext cx="11306012" cy="5210318"/>
        </p:xfrm>
        <a:graphic>
          <a:graphicData uri="http://schemas.openxmlformats.org/drawingml/2006/table">
            <a:tbl>
              <a:tblPr firstRow="1" firstCol="1" bandRow="1">
                <a:tableStyleId>{5C22544A-7EE6-4342-B048-85BDC9FD1C3A}</a:tableStyleId>
              </a:tblPr>
              <a:tblGrid>
                <a:gridCol w="2166232"/>
                <a:gridCol w="660793"/>
                <a:gridCol w="565406"/>
                <a:gridCol w="539229"/>
                <a:gridCol w="550747"/>
                <a:gridCol w="550747"/>
                <a:gridCol w="939201"/>
                <a:gridCol w="985271"/>
                <a:gridCol w="946530"/>
                <a:gridCol w="1048094"/>
                <a:gridCol w="1176881"/>
                <a:gridCol w="1176881"/>
              </a:tblGrid>
              <a:tr h="708578">
                <a:tc gridSpan="12">
                  <a:txBody>
                    <a:bodyPr/>
                    <a:lstStyle/>
                    <a:p>
                      <a:pPr marL="0" marR="0" algn="ctr">
                        <a:spcBef>
                          <a:spcPts val="0"/>
                        </a:spcBef>
                        <a:spcAft>
                          <a:spcPts val="0"/>
                        </a:spcAft>
                      </a:pPr>
                      <a:r>
                        <a:rPr lang="en-US" sz="2000" dirty="0" smtClean="0">
                          <a:effectLst/>
                        </a:rPr>
                        <a:t>Best Machine Learning Based Classification Results</a:t>
                      </a:r>
                    </a:p>
                    <a:p>
                      <a:pPr marL="0" marR="0" algn="ctr">
                        <a:spcBef>
                          <a:spcPts val="0"/>
                        </a:spcBef>
                        <a:spcAft>
                          <a:spcPts val="0"/>
                        </a:spcAft>
                      </a:pPr>
                      <a:r>
                        <a:rPr lang="en-US" sz="2000" dirty="0" smtClean="0">
                          <a:effectLst/>
                        </a:rPr>
                        <a:t>(</a:t>
                      </a:r>
                      <a:r>
                        <a:rPr lang="en-US" sz="2000" dirty="0">
                          <a:effectLst/>
                        </a:rPr>
                        <a:t>according to average measures of 5-fold cross-validation</a:t>
                      </a:r>
                      <a:r>
                        <a:rPr lang="en-US" sz="2000" dirty="0" smtClean="0">
                          <a:effectLst/>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900348">
                <a:tc>
                  <a:txBody>
                    <a:bodyPr/>
                    <a:lstStyle/>
                    <a:p>
                      <a:pPr marL="0" marR="0" algn="ctr">
                        <a:spcBef>
                          <a:spcPts val="0"/>
                        </a:spcBef>
                        <a:spcAft>
                          <a:spcPts val="0"/>
                        </a:spcAft>
                      </a:pPr>
                      <a:r>
                        <a:rPr lang="en-US" sz="2800">
                          <a:effectLst/>
                        </a:rPr>
                        <a:t>Data Strata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Classifier</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FP</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TP</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TN</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FN</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err="1" smtClean="0">
                          <a:effectLst/>
                        </a:rPr>
                        <a:t>Accu</a:t>
                      </a:r>
                      <a:r>
                        <a:rPr lang="en-US" sz="1800" dirty="0" smtClean="0">
                          <a:effectLst/>
                        </a:rPr>
                        <a:t>-racy</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err="1" smtClean="0">
                          <a:effectLst/>
                        </a:rPr>
                        <a:t>Sensi-tivity</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err="1" smtClean="0">
                          <a:effectLst/>
                        </a:rPr>
                        <a:t>Speci-ficity</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a:effectLst/>
                        </a:rPr>
                        <a:t>positive predictive value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negative predictive value</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log odds ratio</a:t>
                      </a:r>
                      <a:endParaRPr lang="en-US" sz="2800">
                        <a:effectLst/>
                      </a:endParaRPr>
                    </a:p>
                    <a:p>
                      <a:pPr marL="0" marR="0" algn="ctr">
                        <a:spcBef>
                          <a:spcPts val="0"/>
                        </a:spcBef>
                        <a:spcAft>
                          <a:spcPts val="0"/>
                        </a:spcAft>
                      </a:pPr>
                      <a:r>
                        <a:rPr lang="en-US" sz="1800">
                          <a:effectLst/>
                        </a:rPr>
                        <a:t>(LOR)</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600232">
                <a:tc>
                  <a:txBody>
                    <a:bodyPr/>
                    <a:lstStyle/>
                    <a:p>
                      <a:pPr marL="0" marR="0" algn="ctr">
                        <a:spcBef>
                          <a:spcPts val="0"/>
                        </a:spcBef>
                        <a:spcAft>
                          <a:spcPts val="0"/>
                        </a:spcAft>
                      </a:pPr>
                      <a:r>
                        <a:rPr lang="en-US" sz="1800">
                          <a:effectLst/>
                        </a:rPr>
                        <a:t>balanced control/PD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ada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102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115</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0.99632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0.99414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0.99826</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0.998039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0.9948097</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11.4882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600232">
                <a:tc>
                  <a:txBody>
                    <a:bodyPr/>
                    <a:lstStyle/>
                    <a:p>
                      <a:pPr marL="0" marR="0" algn="ctr">
                        <a:spcBef>
                          <a:spcPts val="0"/>
                        </a:spcBef>
                        <a:spcAft>
                          <a:spcPts val="0"/>
                        </a:spcAft>
                      </a:pPr>
                      <a:r>
                        <a:rPr lang="en-US" sz="1800">
                          <a:effectLst/>
                        </a:rPr>
                        <a:t>balanced control/PD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svm</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2.6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102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113</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0.98529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0.99414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0.97743</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0.975096</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0.9946996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8.902166</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600232">
                <a:tc>
                  <a:txBody>
                    <a:bodyPr/>
                    <a:lstStyle/>
                    <a:p>
                      <a:pPr marL="0" marR="0" algn="ctr">
                        <a:spcBef>
                          <a:spcPts val="0"/>
                        </a:spcBef>
                        <a:spcAft>
                          <a:spcPts val="0"/>
                        </a:spcAft>
                      </a:pPr>
                      <a:r>
                        <a:rPr lang="en-US" sz="1800">
                          <a:effectLst/>
                        </a:rPr>
                        <a:t>balanced  control/PD&amp;SWEDD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err="1">
                          <a:effectLst/>
                        </a:rPr>
                        <a:t>svm</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3.4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101</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112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0.97978</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0.99023</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0.97049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0.967557</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0.9911348</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8.1120092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600232">
                <a:tc>
                  <a:txBody>
                    <a:bodyPr/>
                    <a:lstStyle/>
                    <a:p>
                      <a:pPr marL="0" marR="0" algn="ctr">
                        <a:spcBef>
                          <a:spcPts val="0"/>
                        </a:spcBef>
                        <a:spcAft>
                          <a:spcPts val="0"/>
                        </a:spcAft>
                      </a:pPr>
                      <a:r>
                        <a:rPr lang="en-US" sz="1800">
                          <a:effectLst/>
                        </a:rPr>
                        <a:t>balanced  control/PD&amp;SWEDD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ada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101</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114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1.8</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0.98529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0.98242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0.98785</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0.986275</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0.9844291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201295" algn="ctr">
                        <a:spcBef>
                          <a:spcPts val="0"/>
                        </a:spcBef>
                        <a:spcAft>
                          <a:spcPts val="0"/>
                        </a:spcAft>
                      </a:pPr>
                      <a:r>
                        <a:rPr lang="en-US" sz="1800" dirty="0" smtClean="0">
                          <a:effectLst/>
                        </a:rPr>
                        <a:t>8.4214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600232">
                <a:tc>
                  <a:txBody>
                    <a:bodyPr/>
                    <a:lstStyle/>
                    <a:p>
                      <a:pPr marL="0" marR="0" algn="ctr">
                        <a:spcBef>
                          <a:spcPts val="0"/>
                        </a:spcBef>
                        <a:spcAft>
                          <a:spcPts val="0"/>
                        </a:spcAft>
                      </a:pPr>
                      <a:r>
                        <a:rPr lang="en-US" sz="1800">
                          <a:effectLst/>
                        </a:rPr>
                        <a:t>unbalanced control/PD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ada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25</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54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0.8</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0.98753</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0.96875</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0.99634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0.992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0.9855072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9.039789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600232">
                <a:tc>
                  <a:txBody>
                    <a:bodyPr/>
                    <a:lstStyle/>
                    <a:p>
                      <a:pPr marL="0" marR="0" algn="ctr">
                        <a:spcBef>
                          <a:spcPts val="0"/>
                        </a:spcBef>
                        <a:spcAft>
                          <a:spcPts val="0"/>
                        </a:spcAft>
                      </a:pPr>
                      <a:r>
                        <a:rPr lang="en-US" sz="1800">
                          <a:effectLst/>
                        </a:rPr>
                        <a:t>unbalanced control/PD&amp;SWEDD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ada</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24</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61</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1.8</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0.96599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0.92969</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0.98083</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0.952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a:effectLst/>
                        </a:rPr>
                        <a:t>0.971519</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800" dirty="0" smtClean="0">
                          <a:effectLst/>
                        </a:rPr>
                        <a:t>6.516987</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
        <p:nvSpPr>
          <p:cNvPr id="5" name="Title 1"/>
          <p:cNvSpPr txBox="1">
            <a:spLocks/>
          </p:cNvSpPr>
          <p:nvPr/>
        </p:nvSpPr>
        <p:spPr>
          <a:xfrm>
            <a:off x="83127" y="121212"/>
            <a:ext cx="11752117" cy="106643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00" dirty="0" smtClean="0">
                <a:latin typeface="Palatino Linotype" pitchFamily="18" charset="0"/>
                <a:cs typeface="Arial" pitchFamily="34" charset="0"/>
              </a:rPr>
              <a:t>Predictive Big Data Analytics: Applications to Parkinson’s Disease</a:t>
            </a:r>
            <a:endParaRPr lang="en-US" sz="3100" dirty="0">
              <a:latin typeface="Palatino Linotype" pitchFamily="18" charset="0"/>
              <a:cs typeface="Arial" pitchFamily="34" charset="0"/>
            </a:endParaRPr>
          </a:p>
        </p:txBody>
      </p:sp>
    </p:spTree>
    <p:extLst>
      <p:ext uri="{BB962C8B-B14F-4D97-AF65-F5344CB8AC3E}">
        <p14:creationId xmlns:p14="http://schemas.microsoft.com/office/powerpoint/2010/main" val="3880996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58757" y="85726"/>
            <a:ext cx="5485442" cy="733425"/>
          </a:xfrm>
        </p:spPr>
        <p:txBody>
          <a:bodyPr/>
          <a:lstStyle/>
          <a:p>
            <a:r>
              <a:rPr lang="en-US" sz="3500" dirty="0">
                <a:effectLst>
                  <a:outerShdw blurRad="38100" dist="38100" dir="2700000" algn="tl">
                    <a:srgbClr val="000000">
                      <a:alpha val="43137"/>
                    </a:srgbClr>
                  </a:outerShdw>
                </a:effectLst>
                <a:latin typeface="Palatino Linotype" pitchFamily="18" charset="0"/>
                <a:cs typeface="Arial" pitchFamily="34" charset="0"/>
              </a:rPr>
              <a:t>SOCR Big Data Dashboard</a:t>
            </a:r>
          </a:p>
        </p:txBody>
      </p:sp>
      <p:sp>
        <p:nvSpPr>
          <p:cNvPr id="3" name="Rectangle 2"/>
          <p:cNvSpPr/>
          <p:nvPr/>
        </p:nvSpPr>
        <p:spPr>
          <a:xfrm>
            <a:off x="5315908" y="728365"/>
            <a:ext cx="5329921" cy="446276"/>
          </a:xfrm>
          <a:prstGeom prst="rect">
            <a:avLst/>
          </a:prstGeom>
        </p:spPr>
        <p:txBody>
          <a:bodyPr wrap="none">
            <a:spAutoFit/>
          </a:bodyPr>
          <a:lstStyle/>
          <a:p>
            <a:r>
              <a:rPr lang="en-US" sz="2300" b="1" u="sng" dirty="0">
                <a:solidFill>
                  <a:srgbClr val="33CC33"/>
                </a:solidFill>
              </a:rPr>
              <a:t>http://socr.umich.edu/HTML5/Dashboard</a:t>
            </a:r>
          </a:p>
        </p:txBody>
      </p:sp>
      <p:grpSp>
        <p:nvGrpSpPr>
          <p:cNvPr id="5" name="Group 4"/>
          <p:cNvGrpSpPr/>
          <p:nvPr/>
        </p:nvGrpSpPr>
        <p:grpSpPr>
          <a:xfrm>
            <a:off x="1004453" y="0"/>
            <a:ext cx="3781427" cy="6752548"/>
            <a:chOff x="-3048000" y="-1714500"/>
            <a:chExt cx="13335000" cy="23812500"/>
          </a:xfrm>
        </p:grpSpPr>
        <p:pic>
          <p:nvPicPr>
            <p:cNvPr id="6" name="Picture 5"/>
            <p:cNvPicPr>
              <a:picLocks noChangeAspect="1"/>
            </p:cNvPicPr>
            <p:nvPr/>
          </p:nvPicPr>
          <p:blipFill rotWithShape="1">
            <a:blip r:embed="rId3"/>
            <a:srcRect r="27083"/>
            <a:stretch/>
          </p:blipFill>
          <p:spPr>
            <a:xfrm>
              <a:off x="-3048000" y="-1714500"/>
              <a:ext cx="13335000" cy="10287000"/>
            </a:xfrm>
            <a:prstGeom prst="rect">
              <a:avLst/>
            </a:prstGeom>
          </p:spPr>
        </p:pic>
        <p:pic>
          <p:nvPicPr>
            <p:cNvPr id="7" name="Picture 6"/>
            <p:cNvPicPr>
              <a:picLocks noChangeAspect="1"/>
            </p:cNvPicPr>
            <p:nvPr/>
          </p:nvPicPr>
          <p:blipFill rotWithShape="1">
            <a:blip r:embed="rId4"/>
            <a:srcRect t="10556" r="27188"/>
            <a:stretch/>
          </p:blipFill>
          <p:spPr>
            <a:xfrm>
              <a:off x="-3048000" y="7943850"/>
              <a:ext cx="13315950" cy="9201150"/>
            </a:xfrm>
            <a:prstGeom prst="rect">
              <a:avLst/>
            </a:prstGeom>
          </p:spPr>
        </p:pic>
        <p:pic>
          <p:nvPicPr>
            <p:cNvPr id="8" name="Picture 7"/>
            <p:cNvPicPr>
              <a:picLocks noChangeAspect="1"/>
            </p:cNvPicPr>
            <p:nvPr/>
          </p:nvPicPr>
          <p:blipFill rotWithShape="1">
            <a:blip r:embed="rId5"/>
            <a:srcRect t="10741" r="27083"/>
            <a:stretch/>
          </p:blipFill>
          <p:spPr>
            <a:xfrm>
              <a:off x="-3048000" y="11220450"/>
              <a:ext cx="13335000" cy="9182100"/>
            </a:xfrm>
            <a:prstGeom prst="rect">
              <a:avLst/>
            </a:prstGeom>
          </p:spPr>
        </p:pic>
        <p:pic>
          <p:nvPicPr>
            <p:cNvPr id="9" name="Picture 8"/>
            <p:cNvPicPr>
              <a:picLocks noChangeAspect="1"/>
            </p:cNvPicPr>
            <p:nvPr/>
          </p:nvPicPr>
          <p:blipFill rotWithShape="1">
            <a:blip r:embed="rId6"/>
            <a:srcRect t="39815" r="27292" b="7222"/>
            <a:stretch/>
          </p:blipFill>
          <p:spPr>
            <a:xfrm>
              <a:off x="-3048000" y="16649700"/>
              <a:ext cx="13296900" cy="5448300"/>
            </a:xfrm>
            <a:prstGeom prst="rect">
              <a:avLst/>
            </a:prstGeom>
          </p:spPr>
        </p:pic>
      </p:grpSp>
      <p:sp>
        <p:nvSpPr>
          <p:cNvPr id="4" name="Rectangle 3"/>
          <p:cNvSpPr/>
          <p:nvPr/>
        </p:nvSpPr>
        <p:spPr>
          <a:xfrm>
            <a:off x="5315908" y="1174641"/>
            <a:ext cx="6420500" cy="5262979"/>
          </a:xfrm>
          <a:prstGeom prst="rect">
            <a:avLst/>
          </a:prstGeom>
        </p:spPr>
        <p:txBody>
          <a:bodyPr wrap="square">
            <a:spAutoFit/>
          </a:bodyPr>
          <a:lstStyle/>
          <a:p>
            <a:pPr marL="285750" indent="-285750">
              <a:buFont typeface="Wingdings" panose="05000000000000000000" pitchFamily="2" charset="2"/>
              <a:buChar char="q"/>
            </a:pPr>
            <a:r>
              <a:rPr lang="en-US" sz="2400" dirty="0"/>
              <a:t>Web-service combining and integrating multi-source socioeconomic and medical datasets </a:t>
            </a:r>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en-US" sz="2400" dirty="0"/>
              <a:t>Big data analytic processing</a:t>
            </a:r>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en-US" sz="2400" dirty="0"/>
              <a:t>Interface for exploratory navigation, manipulation and visualization</a:t>
            </a:r>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en-US" sz="2400" dirty="0"/>
              <a:t>Adding/removing of visual queries and interactive exploration of multivariate associations</a:t>
            </a:r>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en-US" sz="2400" dirty="0"/>
              <a:t>Powerful HTML5 technology enabling mobile on-demand computing</a:t>
            </a:r>
          </a:p>
        </p:txBody>
      </p:sp>
      <p:sp>
        <p:nvSpPr>
          <p:cNvPr id="10" name="TextBox 9"/>
          <p:cNvSpPr txBox="1"/>
          <p:nvPr/>
        </p:nvSpPr>
        <p:spPr>
          <a:xfrm>
            <a:off x="8808238" y="6437620"/>
            <a:ext cx="2479753" cy="307777"/>
          </a:xfrm>
          <a:prstGeom prst="rect">
            <a:avLst/>
          </a:prstGeom>
          <a:noFill/>
        </p:spPr>
        <p:txBody>
          <a:bodyPr wrap="square" rtlCol="0">
            <a:spAutoFit/>
          </a:bodyPr>
          <a:lstStyle/>
          <a:p>
            <a:r>
              <a:rPr lang="en-US" sz="1400" i="1" dirty="0"/>
              <a:t>Husain, et al., 2015, J Big Data</a:t>
            </a:r>
          </a:p>
        </p:txBody>
      </p:sp>
    </p:spTree>
    <p:extLst>
      <p:ext uri="{BB962C8B-B14F-4D97-AF65-F5344CB8AC3E}">
        <p14:creationId xmlns:p14="http://schemas.microsoft.com/office/powerpoint/2010/main" val="196482416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TotalTime>
  <Words>1999</Words>
  <Application>Microsoft Office PowerPoint</Application>
  <PresentationFormat>Widescreen</PresentationFormat>
  <Paragraphs>334</Paragraphs>
  <Slides>28</Slides>
  <Notes>22</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ＭＳ Ｐゴシック</vt:lpstr>
      <vt:lpstr>Algerian</vt:lpstr>
      <vt:lpstr>Arial</vt:lpstr>
      <vt:lpstr>Calibri</vt:lpstr>
      <vt:lpstr>Calibri Light</vt:lpstr>
      <vt:lpstr>Cambria Math</vt:lpstr>
      <vt:lpstr>Courier New</vt:lpstr>
      <vt:lpstr>Palatino Linotype</vt:lpstr>
      <vt:lpstr>Times New Roman</vt:lpstr>
      <vt:lpstr>Wingdings</vt:lpstr>
      <vt:lpstr>Office Theme</vt:lpstr>
      <vt:lpstr>Midwest Workshop on  Big Neuroscience Data, Tools, Protocols &amp; Services</vt:lpstr>
      <vt:lpstr>Predictive Big Data Analytics</vt:lpstr>
      <vt:lpstr>Characteristics of Big Biomed Data</vt:lpstr>
      <vt:lpstr>PowerPoint Presentation</vt:lpstr>
      <vt:lpstr>End-to-end Pipeline Workflow Solutions </vt:lpstr>
      <vt:lpstr>Predictive Big Data Analytics in Parkinson’s Disease</vt:lpstr>
      <vt:lpstr>Predictive Big Data Analytics: Applications to Parkinson’s Disease</vt:lpstr>
      <vt:lpstr>PowerPoint Presentation</vt:lpstr>
      <vt:lpstr>SOCR Big Data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Dinov</dc:creator>
  <cp:lastModifiedBy>Dinov</cp:lastModifiedBy>
  <cp:revision>90</cp:revision>
  <dcterms:created xsi:type="dcterms:W3CDTF">2016-07-14T13:58:05Z</dcterms:created>
  <dcterms:modified xsi:type="dcterms:W3CDTF">2016-09-11T21:43:11Z</dcterms:modified>
</cp:coreProperties>
</file>